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22" r:id="rId2"/>
    <p:sldId id="266" r:id="rId3"/>
    <p:sldId id="269" r:id="rId4"/>
    <p:sldId id="268" r:id="rId5"/>
    <p:sldId id="274" r:id="rId6"/>
    <p:sldId id="270" r:id="rId7"/>
    <p:sldId id="272" r:id="rId8"/>
    <p:sldId id="271" r:id="rId9"/>
    <p:sldId id="295" r:id="rId10"/>
    <p:sldId id="297" r:id="rId11"/>
    <p:sldId id="278" r:id="rId12"/>
    <p:sldId id="276" r:id="rId13"/>
    <p:sldId id="258" r:id="rId14"/>
    <p:sldId id="275" r:id="rId15"/>
    <p:sldId id="260" r:id="rId16"/>
    <p:sldId id="263" r:id="rId17"/>
    <p:sldId id="262" r:id="rId18"/>
    <p:sldId id="370" r:id="rId19"/>
    <p:sldId id="329" r:id="rId20"/>
    <p:sldId id="320" r:id="rId21"/>
    <p:sldId id="321" r:id="rId22"/>
    <p:sldId id="333" r:id="rId23"/>
    <p:sldId id="334" r:id="rId24"/>
    <p:sldId id="335" r:id="rId25"/>
    <p:sldId id="264" r:id="rId26"/>
    <p:sldId id="326" r:id="rId27"/>
    <p:sldId id="292" r:id="rId28"/>
    <p:sldId id="291" r:id="rId29"/>
    <p:sldId id="289" r:id="rId30"/>
    <p:sldId id="307" r:id="rId31"/>
    <p:sldId id="308" r:id="rId32"/>
    <p:sldId id="309" r:id="rId33"/>
    <p:sldId id="315" r:id="rId34"/>
    <p:sldId id="316" r:id="rId35"/>
    <p:sldId id="300" r:id="rId36"/>
    <p:sldId id="318" r:id="rId37"/>
    <p:sldId id="357" r:id="rId38"/>
    <p:sldId id="359" r:id="rId39"/>
    <p:sldId id="353" r:id="rId40"/>
    <p:sldId id="354" r:id="rId41"/>
    <p:sldId id="355" r:id="rId42"/>
    <p:sldId id="356" r:id="rId43"/>
    <p:sldId id="360" r:id="rId44"/>
    <p:sldId id="364" r:id="rId45"/>
    <p:sldId id="362" r:id="rId46"/>
    <p:sldId id="363" r:id="rId47"/>
    <p:sldId id="365" r:id="rId48"/>
    <p:sldId id="361" r:id="rId49"/>
    <p:sldId id="366" r:id="rId50"/>
    <p:sldId id="367" r:id="rId51"/>
    <p:sldId id="368" r:id="rId52"/>
    <p:sldId id="319" r:id="rId53"/>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660"/>
  </p:normalViewPr>
  <p:slideViewPr>
    <p:cSldViewPr>
      <p:cViewPr>
        <p:scale>
          <a:sx n="66" d="100"/>
          <a:sy n="66" d="100"/>
        </p:scale>
        <p:origin x="-1518" y="-162"/>
      </p:cViewPr>
      <p:guideLst>
        <p:guide orient="horz" pos="2160"/>
        <p:guide pos="2880"/>
      </p:guideLst>
    </p:cSldViewPr>
  </p:slideViewPr>
  <p:notesTextViewPr>
    <p:cViewPr>
      <p:scale>
        <a:sx n="1" d="1"/>
        <a:sy n="1" d="1"/>
      </p:scale>
      <p:origin x="0" y="0"/>
    </p:cViewPr>
  </p:notesTextViewPr>
  <p:sorterViewPr>
    <p:cViewPr>
      <p:scale>
        <a:sx n="100" d="100"/>
        <a:sy n="100" d="100"/>
      </p:scale>
      <p:origin x="0" y="1023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image" Target="../media/image1.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t>WWW.NTMS.ORG</a:t>
            </a:r>
          </a:p>
        </p:txBody>
      </p:sp>
      <p:sp>
        <p:nvSpPr>
          <p:cNvPr id="5"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2AA1A5DD-6DED-4632-A051-D0D8D94469DC}" type="slidenum">
              <a:rPr lang="en-US"/>
              <a:pPr>
                <a:defRPr/>
              </a:pPr>
              <a:t>‹#›</a:t>
            </a:fld>
            <a:endParaRPr lang="en-US"/>
          </a:p>
        </p:txBody>
      </p:sp>
    </p:spTree>
    <p:extLst>
      <p:ext uri="{BB962C8B-B14F-4D97-AF65-F5344CB8AC3E}">
        <p14:creationId xmlns:p14="http://schemas.microsoft.com/office/powerpoint/2010/main" val="6702390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t>WWW.NTMS.ORG</a:t>
            </a:r>
          </a:p>
        </p:txBody>
      </p:sp>
      <p:sp>
        <p:nvSpPr>
          <p:cNvPr id="5"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786E2659-6360-4875-81D5-73BACDC85C7C}" type="slidenum">
              <a:rPr lang="en-US"/>
              <a:pPr>
                <a:defRPr/>
              </a:pPr>
              <a:t>‹#›</a:t>
            </a:fld>
            <a:endParaRPr lang="en-US"/>
          </a:p>
        </p:txBody>
      </p:sp>
    </p:spTree>
    <p:extLst>
      <p:ext uri="{BB962C8B-B14F-4D97-AF65-F5344CB8AC3E}">
        <p14:creationId xmlns:p14="http://schemas.microsoft.com/office/powerpoint/2010/main" val="2038422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97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600"/>
            <a:ext cx="6019800" cy="58975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t>WWW.NTMS.ORG</a:t>
            </a:r>
          </a:p>
        </p:txBody>
      </p:sp>
      <p:sp>
        <p:nvSpPr>
          <p:cNvPr id="5"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C46BA1C4-99F4-4579-9275-0D3499CAFF42}" type="slidenum">
              <a:rPr lang="en-US"/>
              <a:pPr>
                <a:defRPr/>
              </a:pPr>
              <a:t>‹#›</a:t>
            </a:fld>
            <a:endParaRPr lang="en-US"/>
          </a:p>
        </p:txBody>
      </p:sp>
    </p:spTree>
    <p:extLst>
      <p:ext uri="{BB962C8B-B14F-4D97-AF65-F5344CB8AC3E}">
        <p14:creationId xmlns:p14="http://schemas.microsoft.com/office/powerpoint/2010/main" val="2235666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t>WWW.NTMS.ORG</a:t>
            </a:r>
          </a:p>
        </p:txBody>
      </p:sp>
      <p:sp>
        <p:nvSpPr>
          <p:cNvPr id="5"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06F28446-3B44-4184-BE25-97220809C4EA}" type="slidenum">
              <a:rPr lang="en-US"/>
              <a:pPr>
                <a:defRPr/>
              </a:pPr>
              <a:t>‹#›</a:t>
            </a:fld>
            <a:endParaRPr lang="en-US"/>
          </a:p>
        </p:txBody>
      </p:sp>
    </p:spTree>
    <p:extLst>
      <p:ext uri="{BB962C8B-B14F-4D97-AF65-F5344CB8AC3E}">
        <p14:creationId xmlns:p14="http://schemas.microsoft.com/office/powerpoint/2010/main" val="28433039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t>WWW.NTMS.ORG</a:t>
            </a:r>
          </a:p>
        </p:txBody>
      </p:sp>
      <p:sp>
        <p:nvSpPr>
          <p:cNvPr id="5"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6D684722-B396-41CD-8C60-3AE7EBE2CE19}" type="slidenum">
              <a:rPr lang="en-US"/>
              <a:pPr>
                <a:defRPr/>
              </a:pPr>
              <a:t>‹#›</a:t>
            </a:fld>
            <a:endParaRPr lang="en-US"/>
          </a:p>
        </p:txBody>
      </p:sp>
    </p:spTree>
    <p:extLst>
      <p:ext uri="{BB962C8B-B14F-4D97-AF65-F5344CB8AC3E}">
        <p14:creationId xmlns:p14="http://schemas.microsoft.com/office/powerpoint/2010/main" val="1710724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t>WWW.NTMS.ORG</a:t>
            </a:r>
          </a:p>
        </p:txBody>
      </p:sp>
      <p:sp>
        <p:nvSpPr>
          <p:cNvPr id="6"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FA38AFCA-266B-43F9-A18C-C73E20B44238}" type="slidenum">
              <a:rPr lang="en-US"/>
              <a:pPr>
                <a:defRPr/>
              </a:pPr>
              <a:t>‹#›</a:t>
            </a:fld>
            <a:endParaRPr lang="en-US"/>
          </a:p>
        </p:txBody>
      </p:sp>
    </p:spTree>
    <p:extLst>
      <p:ext uri="{BB962C8B-B14F-4D97-AF65-F5344CB8AC3E}">
        <p14:creationId xmlns:p14="http://schemas.microsoft.com/office/powerpoint/2010/main" val="3845522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t>WWW.NTMS.ORG</a:t>
            </a:r>
          </a:p>
        </p:txBody>
      </p:sp>
      <p:sp>
        <p:nvSpPr>
          <p:cNvPr id="8"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69C8486F-FF63-4E4E-B956-9B878C49C177}" type="slidenum">
              <a:rPr lang="en-US"/>
              <a:pPr>
                <a:defRPr/>
              </a:pPr>
              <a:t>‹#›</a:t>
            </a:fld>
            <a:endParaRPr lang="en-US"/>
          </a:p>
        </p:txBody>
      </p:sp>
    </p:spTree>
    <p:extLst>
      <p:ext uri="{BB962C8B-B14F-4D97-AF65-F5344CB8AC3E}">
        <p14:creationId xmlns:p14="http://schemas.microsoft.com/office/powerpoint/2010/main" val="1790033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t>WWW.NTMS.ORG</a:t>
            </a:r>
          </a:p>
        </p:txBody>
      </p:sp>
      <p:sp>
        <p:nvSpPr>
          <p:cNvPr id="4"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8E4F4D78-3E44-4706-B5D3-028D577A2835}" type="slidenum">
              <a:rPr lang="en-US"/>
              <a:pPr>
                <a:defRPr/>
              </a:pPr>
              <a:t>‹#›</a:t>
            </a:fld>
            <a:endParaRPr lang="en-US"/>
          </a:p>
        </p:txBody>
      </p:sp>
    </p:spTree>
    <p:extLst>
      <p:ext uri="{BB962C8B-B14F-4D97-AF65-F5344CB8AC3E}">
        <p14:creationId xmlns:p14="http://schemas.microsoft.com/office/powerpoint/2010/main" val="5977504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t>WWW.NTMS.ORG</a:t>
            </a:r>
          </a:p>
        </p:txBody>
      </p:sp>
      <p:sp>
        <p:nvSpPr>
          <p:cNvPr id="3"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273C72B6-F221-4213-A133-7E61B903B544}" type="slidenum">
              <a:rPr lang="en-US"/>
              <a:pPr>
                <a:defRPr/>
              </a:pPr>
              <a:t>‹#›</a:t>
            </a:fld>
            <a:endParaRPr lang="en-US"/>
          </a:p>
        </p:txBody>
      </p:sp>
    </p:spTree>
    <p:extLst>
      <p:ext uri="{BB962C8B-B14F-4D97-AF65-F5344CB8AC3E}">
        <p14:creationId xmlns:p14="http://schemas.microsoft.com/office/powerpoint/2010/main" val="34126116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t>WWW.NTMS.ORG</a:t>
            </a:r>
          </a:p>
        </p:txBody>
      </p:sp>
      <p:sp>
        <p:nvSpPr>
          <p:cNvPr id="6"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2A7A4BC7-7654-411F-BE4D-3A75106B61F2}" type="slidenum">
              <a:rPr lang="en-US"/>
              <a:pPr>
                <a:defRPr/>
              </a:pPr>
              <a:t>‹#›</a:t>
            </a:fld>
            <a:endParaRPr lang="en-US"/>
          </a:p>
        </p:txBody>
      </p:sp>
    </p:spTree>
    <p:extLst>
      <p:ext uri="{BB962C8B-B14F-4D97-AF65-F5344CB8AC3E}">
        <p14:creationId xmlns:p14="http://schemas.microsoft.com/office/powerpoint/2010/main" val="1500718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p:txBody>
          <a:bodyPr/>
          <a:lstStyle>
            <a:lvl1pPr fontAlgn="auto">
              <a:spcBef>
                <a:spcPts val="0"/>
              </a:spcBef>
              <a:spcAft>
                <a:spcPts val="0"/>
              </a:spcAft>
              <a:defRPr/>
            </a:lvl1pPr>
          </a:lstStyle>
          <a:p>
            <a:pPr>
              <a:defRPr/>
            </a:pPr>
            <a:r>
              <a:rPr lang="en-US"/>
              <a:t>WWW.NTMS.ORG</a:t>
            </a:r>
          </a:p>
        </p:txBody>
      </p:sp>
      <p:sp>
        <p:nvSpPr>
          <p:cNvPr id="6" name="Rectangle 6"/>
          <p:cNvSpPr>
            <a:spLocks noGrp="1" noChangeArrowheads="1"/>
          </p:cNvSpPr>
          <p:nvPr>
            <p:ph type="sldNum" sz="quarter" idx="11"/>
          </p:nvPr>
        </p:nvSpPr>
        <p:spPr/>
        <p:txBody>
          <a:bodyPr/>
          <a:lstStyle>
            <a:lvl1pPr fontAlgn="auto">
              <a:spcBef>
                <a:spcPts val="0"/>
              </a:spcBef>
              <a:spcAft>
                <a:spcPts val="0"/>
              </a:spcAft>
              <a:defRPr/>
            </a:lvl1pPr>
          </a:lstStyle>
          <a:p>
            <a:pPr>
              <a:defRPr/>
            </a:pPr>
            <a:fld id="{596CADE7-66D4-492E-9520-49BD2FBF9C9B}" type="slidenum">
              <a:rPr lang="en-US"/>
              <a:pPr>
                <a:defRPr/>
              </a:pPr>
              <a:t>‹#›</a:t>
            </a:fld>
            <a:endParaRPr lang="en-US"/>
          </a:p>
        </p:txBody>
      </p:sp>
    </p:spTree>
    <p:extLst>
      <p:ext uri="{BB962C8B-B14F-4D97-AF65-F5344CB8AC3E}">
        <p14:creationId xmlns:p14="http://schemas.microsoft.com/office/powerpoint/2010/main" val="19125987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oleObject" Target="../embeddings/oleObject2.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52"/>
          <p:cNvGrpSpPr>
            <a:grpSpLocks/>
          </p:cNvGrpSpPr>
          <p:nvPr/>
        </p:nvGrpSpPr>
        <p:grpSpPr bwMode="auto">
          <a:xfrm>
            <a:off x="-76200" y="0"/>
            <a:ext cx="9264650" cy="6858000"/>
            <a:chOff x="-48" y="0"/>
            <a:chExt cx="5836" cy="4320"/>
          </a:xfrm>
        </p:grpSpPr>
        <p:sp>
          <p:nvSpPr>
            <p:cNvPr id="1031" name="AutoShape 32"/>
            <p:cNvSpPr>
              <a:spLocks noChangeArrowheads="1"/>
            </p:cNvSpPr>
            <p:nvPr/>
          </p:nvSpPr>
          <p:spPr bwMode="auto">
            <a:xfrm rot="10800000" flipH="1">
              <a:off x="240" y="0"/>
              <a:ext cx="1392" cy="384"/>
            </a:xfrm>
            <a:prstGeom prst="rtTriangle">
              <a:avLst/>
            </a:prstGeom>
            <a:solidFill>
              <a:schemeClr val="bg1"/>
            </a:solidFill>
            <a:ln w="9525">
              <a:solidFill>
                <a:schemeClr val="tx1"/>
              </a:solidFill>
              <a:miter lim="800000"/>
              <a:headEnd/>
              <a:tailEnd/>
            </a:ln>
          </p:spPr>
          <p:txBody>
            <a:bodyPr wrap="none" anchor="ct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endParaRPr lang="en-US" altLang="en-US">
                <a:solidFill>
                  <a:srgbClr val="000000"/>
                </a:solidFill>
              </a:endParaRPr>
            </a:p>
          </p:txBody>
        </p:sp>
        <p:graphicFrame>
          <p:nvGraphicFramePr>
            <p:cNvPr id="1032" name="Object 31"/>
            <p:cNvGraphicFramePr>
              <a:graphicFrameLocks noChangeAspect="1"/>
            </p:cNvGraphicFramePr>
            <p:nvPr/>
          </p:nvGraphicFramePr>
          <p:xfrm>
            <a:off x="-31" y="1"/>
            <a:ext cx="5791" cy="4319"/>
          </p:xfrm>
          <a:graphic>
            <a:graphicData uri="http://schemas.openxmlformats.org/presentationml/2006/ole">
              <mc:AlternateContent xmlns:mc="http://schemas.openxmlformats.org/markup-compatibility/2006">
                <mc:Choice xmlns:v="urn:schemas-microsoft-com:vml" Requires="v">
                  <p:oleObj spid="_x0000_s1379" name="Image" r:id="rId14" imgW="9142857" imgH="6857143" progId="Photoshop.Image.7">
                    <p:embed/>
                  </p:oleObj>
                </mc:Choice>
                <mc:Fallback>
                  <p:oleObj name="Image" r:id="rId14" imgW="9142857" imgH="6857143" progId="Photoshop.Image.7">
                    <p:embed/>
                    <p:pic>
                      <p:nvPicPr>
                        <p:cNvPr id="0" name="Object 31"/>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1" y="1"/>
                          <a:ext cx="5791" cy="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3" name="Text Box 24"/>
            <p:cNvSpPr txBox="1">
              <a:spLocks noChangeArrowheads="1"/>
            </p:cNvSpPr>
            <p:nvPr/>
          </p:nvSpPr>
          <p:spPr bwMode="auto">
            <a:xfrm>
              <a:off x="-48" y="238"/>
              <a:ext cx="328"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900" b="1">
                  <a:solidFill>
                    <a:srgbClr val="FFFFFF"/>
                  </a:solidFill>
                </a:rPr>
                <a:t>W5HN</a:t>
              </a:r>
            </a:p>
          </p:txBody>
        </p:sp>
        <p:grpSp>
          <p:nvGrpSpPr>
            <p:cNvPr id="1034" name="Group 49"/>
            <p:cNvGrpSpPr>
              <a:grpSpLocks/>
            </p:cNvGrpSpPr>
            <p:nvPr/>
          </p:nvGrpSpPr>
          <p:grpSpPr bwMode="auto">
            <a:xfrm>
              <a:off x="4974" y="153"/>
              <a:ext cx="814" cy="698"/>
              <a:chOff x="4974" y="153"/>
              <a:chExt cx="814" cy="698"/>
            </a:xfrm>
          </p:grpSpPr>
          <p:sp>
            <p:nvSpPr>
              <p:cNvPr id="1035" name="Text Box 38"/>
              <p:cNvSpPr txBox="1">
                <a:spLocks noChangeArrowheads="1"/>
              </p:cNvSpPr>
              <p:nvPr/>
            </p:nvSpPr>
            <p:spPr bwMode="auto">
              <a:xfrm>
                <a:off x="5328" y="153"/>
                <a:ext cx="29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900">
                    <a:solidFill>
                      <a:srgbClr val="000000"/>
                    </a:solidFill>
                  </a:rPr>
                  <a:t>North</a:t>
                </a:r>
              </a:p>
            </p:txBody>
          </p:sp>
          <p:sp>
            <p:nvSpPr>
              <p:cNvPr id="1036" name="Text Box 39"/>
              <p:cNvSpPr txBox="1">
                <a:spLocks noChangeArrowheads="1"/>
              </p:cNvSpPr>
              <p:nvPr/>
            </p:nvSpPr>
            <p:spPr bwMode="auto">
              <a:xfrm>
                <a:off x="5328" y="278"/>
                <a:ext cx="31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900">
                    <a:solidFill>
                      <a:srgbClr val="000000"/>
                    </a:solidFill>
                  </a:rPr>
                  <a:t>Texas</a:t>
                </a:r>
              </a:p>
            </p:txBody>
          </p:sp>
          <p:sp>
            <p:nvSpPr>
              <p:cNvPr id="1037" name="Text Box 40"/>
              <p:cNvSpPr txBox="1">
                <a:spLocks noChangeArrowheads="1"/>
              </p:cNvSpPr>
              <p:nvPr/>
            </p:nvSpPr>
            <p:spPr bwMode="auto">
              <a:xfrm>
                <a:off x="5328" y="585"/>
                <a:ext cx="460"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900">
                    <a:solidFill>
                      <a:srgbClr val="000000"/>
                    </a:solidFill>
                  </a:rPr>
                  <a:t>Microwave</a:t>
                </a:r>
              </a:p>
            </p:txBody>
          </p:sp>
          <p:sp>
            <p:nvSpPr>
              <p:cNvPr id="1038" name="Text Box 41"/>
              <p:cNvSpPr txBox="1">
                <a:spLocks noChangeArrowheads="1"/>
              </p:cNvSpPr>
              <p:nvPr/>
            </p:nvSpPr>
            <p:spPr bwMode="auto">
              <a:xfrm>
                <a:off x="5328" y="707"/>
                <a:ext cx="352" cy="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900">
                    <a:solidFill>
                      <a:srgbClr val="000000"/>
                    </a:solidFill>
                  </a:rPr>
                  <a:t>Society</a:t>
                </a:r>
              </a:p>
            </p:txBody>
          </p:sp>
          <p:sp>
            <p:nvSpPr>
              <p:cNvPr id="1039" name="Text Box 42"/>
              <p:cNvSpPr txBox="1">
                <a:spLocks noChangeArrowheads="1"/>
              </p:cNvSpPr>
              <p:nvPr/>
            </p:nvSpPr>
            <p:spPr bwMode="auto">
              <a:xfrm>
                <a:off x="5328" y="405"/>
                <a:ext cx="388" cy="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r>
                  <a:rPr lang="en-US" altLang="en-US" sz="1200" b="1">
                    <a:solidFill>
                      <a:srgbClr val="FF0000"/>
                    </a:solidFill>
                  </a:rPr>
                  <a:t>NTMS</a:t>
                </a:r>
              </a:p>
            </p:txBody>
          </p:sp>
          <p:graphicFrame>
            <p:nvGraphicFramePr>
              <p:cNvPr id="1040" name="Object 48"/>
              <p:cNvGraphicFramePr>
                <a:graphicFrameLocks noChangeAspect="1"/>
              </p:cNvGraphicFramePr>
              <p:nvPr/>
            </p:nvGraphicFramePr>
            <p:xfrm>
              <a:off x="4974" y="174"/>
              <a:ext cx="402" cy="672"/>
            </p:xfrm>
            <a:graphic>
              <a:graphicData uri="http://schemas.openxmlformats.org/presentationml/2006/ole">
                <mc:AlternateContent xmlns:mc="http://schemas.openxmlformats.org/markup-compatibility/2006">
                  <mc:Choice xmlns:v="urn:schemas-microsoft-com:vml" Requires="v">
                    <p:oleObj spid="_x0000_s1380" name="Image" r:id="rId16" imgW="812412" imgH="1358730" progId="Photoshop.Image.7">
                      <p:embed/>
                    </p:oleObj>
                  </mc:Choice>
                  <mc:Fallback>
                    <p:oleObj name="Image" r:id="rId16" imgW="812412" imgH="1358730" progId="Photoshop.Image.7">
                      <p:embed/>
                      <p:pic>
                        <p:nvPicPr>
                          <p:cNvPr id="0" name="Object 48"/>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74" y="174"/>
                            <a:ext cx="402"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sp>
        <p:nvSpPr>
          <p:cNvPr id="1027" name="Rectangle 2"/>
          <p:cNvSpPr>
            <a:spLocks noGrp="1" noChangeArrowheads="1"/>
          </p:cNvSpPr>
          <p:nvPr>
            <p:ph type="title"/>
          </p:nvPr>
        </p:nvSpPr>
        <p:spPr bwMode="auto">
          <a:xfrm>
            <a:off x="1295400" y="228600"/>
            <a:ext cx="6477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5"/>
          <p:cNvSpPr>
            <a:spLocks noGrp="1" noChangeArrowheads="1"/>
          </p:cNvSpPr>
          <p:nvPr>
            <p:ph type="ftr" sz="quarter" idx="3"/>
          </p:nvPr>
        </p:nvSpPr>
        <p:spPr bwMode="auto">
          <a:xfrm>
            <a:off x="457200" y="6381750"/>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1" i="1">
                <a:solidFill>
                  <a:srgbClr val="FFFFFF"/>
                </a:solidFill>
                <a:latin typeface="+mn-lt"/>
                <a:cs typeface="+mn-cs"/>
              </a:defRPr>
            </a:lvl1pPr>
          </a:lstStyle>
          <a:p>
            <a:pPr>
              <a:defRPr/>
            </a:pPr>
            <a:r>
              <a:rPr lang="en-US"/>
              <a:t>WWW.NTMS.ORG</a:t>
            </a:r>
          </a:p>
        </p:txBody>
      </p:sp>
      <p:sp>
        <p:nvSpPr>
          <p:cNvPr id="3" name="Rectangle 6"/>
          <p:cNvSpPr>
            <a:spLocks noGrp="1" noChangeArrowheads="1"/>
          </p:cNvSpPr>
          <p:nvPr>
            <p:ph type="sldNum" sz="quarter" idx="4"/>
          </p:nvPr>
        </p:nvSpPr>
        <p:spPr bwMode="auto">
          <a:xfrm>
            <a:off x="6553200" y="638175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1">
                <a:solidFill>
                  <a:srgbClr val="FFFFFF"/>
                </a:solidFill>
                <a:latin typeface="+mn-lt"/>
                <a:cs typeface="+mn-cs"/>
              </a:defRPr>
            </a:lvl1pPr>
          </a:lstStyle>
          <a:p>
            <a:pPr>
              <a:defRPr/>
            </a:pPr>
            <a:fld id="{7E9F6BED-4C9C-4D75-AD2C-EEBE42E898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Lst>
  <p:hf hdr="0" dt="0"/>
  <p:txStyles>
    <p:titleStyle>
      <a:lvl1pPr algn="ctr" rtl="0" eaLnBrk="1" fontAlgn="base" hangingPunct="1">
        <a:spcBef>
          <a:spcPct val="0"/>
        </a:spcBef>
        <a:spcAft>
          <a:spcPct val="0"/>
        </a:spcAft>
        <a:defRPr sz="3600">
          <a:solidFill>
            <a:schemeClr val="tx1"/>
          </a:solidFill>
          <a:latin typeface="+mj-lt"/>
          <a:ea typeface="+mj-ea"/>
          <a:cs typeface="+mj-cs"/>
        </a:defRPr>
      </a:lvl1pPr>
      <a:lvl2pPr algn="ctr" rtl="0" eaLnBrk="1" fontAlgn="base" hangingPunct="1">
        <a:spcBef>
          <a:spcPct val="0"/>
        </a:spcBef>
        <a:spcAft>
          <a:spcPct val="0"/>
        </a:spcAft>
        <a:defRPr sz="3600">
          <a:solidFill>
            <a:schemeClr val="tx1"/>
          </a:solidFill>
          <a:latin typeface="Arial" charset="0"/>
          <a:cs typeface="Arial" charset="0"/>
        </a:defRPr>
      </a:lvl2pPr>
      <a:lvl3pPr algn="ctr" rtl="0" eaLnBrk="1" fontAlgn="base" hangingPunct="1">
        <a:spcBef>
          <a:spcPct val="0"/>
        </a:spcBef>
        <a:spcAft>
          <a:spcPct val="0"/>
        </a:spcAft>
        <a:defRPr sz="3600">
          <a:solidFill>
            <a:schemeClr val="tx1"/>
          </a:solidFill>
          <a:latin typeface="Arial" charset="0"/>
          <a:cs typeface="Arial" charset="0"/>
        </a:defRPr>
      </a:lvl3pPr>
      <a:lvl4pPr algn="ctr" rtl="0" eaLnBrk="1" fontAlgn="base" hangingPunct="1">
        <a:spcBef>
          <a:spcPct val="0"/>
        </a:spcBef>
        <a:spcAft>
          <a:spcPct val="0"/>
        </a:spcAft>
        <a:defRPr sz="3600">
          <a:solidFill>
            <a:schemeClr val="tx1"/>
          </a:solidFill>
          <a:latin typeface="Arial" charset="0"/>
          <a:cs typeface="Arial" charset="0"/>
        </a:defRPr>
      </a:lvl4pPr>
      <a:lvl5pPr algn="ctr" rtl="0" eaLnBrk="1" fontAlgn="base" hangingPunct="1">
        <a:spcBef>
          <a:spcPct val="0"/>
        </a:spcBef>
        <a:spcAft>
          <a:spcPct val="0"/>
        </a:spcAft>
        <a:defRPr sz="3600">
          <a:solidFill>
            <a:schemeClr val="tx1"/>
          </a:solidFill>
          <a:latin typeface="Arial" charset="0"/>
          <a:cs typeface="Arial" charset="0"/>
        </a:defRPr>
      </a:lvl5pPr>
      <a:lvl6pPr marL="457200" algn="ctr" rtl="0" eaLnBrk="1" fontAlgn="base" hangingPunct="1">
        <a:spcBef>
          <a:spcPct val="0"/>
        </a:spcBef>
        <a:spcAft>
          <a:spcPct val="0"/>
        </a:spcAft>
        <a:defRPr sz="3600">
          <a:solidFill>
            <a:schemeClr val="tx1"/>
          </a:solidFill>
          <a:latin typeface="Arial" charset="0"/>
          <a:cs typeface="Arial" charset="0"/>
        </a:defRPr>
      </a:lvl6pPr>
      <a:lvl7pPr marL="914400" algn="ctr" rtl="0" eaLnBrk="1" fontAlgn="base" hangingPunct="1">
        <a:spcBef>
          <a:spcPct val="0"/>
        </a:spcBef>
        <a:spcAft>
          <a:spcPct val="0"/>
        </a:spcAft>
        <a:defRPr sz="3600">
          <a:solidFill>
            <a:schemeClr val="tx1"/>
          </a:solidFill>
          <a:latin typeface="Arial" charset="0"/>
          <a:cs typeface="Arial" charset="0"/>
        </a:defRPr>
      </a:lvl7pPr>
      <a:lvl8pPr marL="1371600" algn="ctr" rtl="0" eaLnBrk="1" fontAlgn="base" hangingPunct="1">
        <a:spcBef>
          <a:spcPct val="0"/>
        </a:spcBef>
        <a:spcAft>
          <a:spcPct val="0"/>
        </a:spcAft>
        <a:defRPr sz="3600">
          <a:solidFill>
            <a:schemeClr val="tx1"/>
          </a:solidFill>
          <a:latin typeface="Arial" charset="0"/>
          <a:cs typeface="Arial" charset="0"/>
        </a:defRPr>
      </a:lvl8pPr>
      <a:lvl9pPr marL="1828800" algn="ctr" rtl="0" eaLnBrk="1" fontAlgn="base" hangingPunct="1">
        <a:spcBef>
          <a:spcPct val="0"/>
        </a:spcBef>
        <a:spcAft>
          <a:spcPct val="0"/>
        </a:spcAft>
        <a:defRPr sz="3600">
          <a:solidFill>
            <a:schemeClr val="tx1"/>
          </a:solidFill>
          <a:latin typeface="Arial" charset="0"/>
          <a:cs typeface="Arial" charset="0"/>
        </a:defRPr>
      </a:lvl9pPr>
    </p:titleStyle>
    <p:bodyStyle>
      <a:lvl1pPr marL="342900" indent="-342900" algn="l" rtl="0" eaLnBrk="1" fontAlgn="base" hangingPunct="1">
        <a:spcBef>
          <a:spcPct val="20000"/>
        </a:spcBef>
        <a:spcAft>
          <a:spcPct val="0"/>
        </a:spcAft>
        <a:buChar char="•"/>
        <a:defRPr sz="3200">
          <a:solidFill>
            <a:srgbClr val="006699"/>
          </a:solidFill>
          <a:latin typeface="+mn-lt"/>
          <a:ea typeface="+mn-ea"/>
          <a:cs typeface="+mn-cs"/>
        </a:defRPr>
      </a:lvl1pPr>
      <a:lvl2pPr marL="742950" indent="-285750" algn="l" rtl="0" eaLnBrk="1" fontAlgn="base" hangingPunct="1">
        <a:spcBef>
          <a:spcPct val="20000"/>
        </a:spcBef>
        <a:spcAft>
          <a:spcPct val="0"/>
        </a:spcAft>
        <a:buChar char="–"/>
        <a:defRPr sz="2800">
          <a:solidFill>
            <a:srgbClr val="006699"/>
          </a:solidFill>
          <a:latin typeface="+mn-lt"/>
          <a:cs typeface="+mn-cs"/>
        </a:defRPr>
      </a:lvl2pPr>
      <a:lvl3pPr marL="1143000" indent="-228600" algn="l" rtl="0" eaLnBrk="1" fontAlgn="base" hangingPunct="1">
        <a:spcBef>
          <a:spcPct val="20000"/>
        </a:spcBef>
        <a:spcAft>
          <a:spcPct val="0"/>
        </a:spcAft>
        <a:buChar char="•"/>
        <a:defRPr sz="2400">
          <a:solidFill>
            <a:srgbClr val="006699"/>
          </a:solidFill>
          <a:latin typeface="+mn-lt"/>
          <a:cs typeface="+mn-cs"/>
        </a:defRPr>
      </a:lvl3pPr>
      <a:lvl4pPr marL="1600200" indent="-228600" algn="l" rtl="0" eaLnBrk="1" fontAlgn="base" hangingPunct="1">
        <a:spcBef>
          <a:spcPct val="20000"/>
        </a:spcBef>
        <a:spcAft>
          <a:spcPct val="0"/>
        </a:spcAft>
        <a:buChar char="–"/>
        <a:defRPr sz="2000">
          <a:solidFill>
            <a:srgbClr val="006699"/>
          </a:solidFill>
          <a:latin typeface="+mn-lt"/>
          <a:cs typeface="+mn-cs"/>
        </a:defRPr>
      </a:lvl4pPr>
      <a:lvl5pPr marL="2057400" indent="-228600" algn="l" rtl="0" eaLnBrk="1" fontAlgn="base" hangingPunct="1">
        <a:spcBef>
          <a:spcPct val="20000"/>
        </a:spcBef>
        <a:spcAft>
          <a:spcPct val="0"/>
        </a:spcAft>
        <a:buChar char="»"/>
        <a:defRPr sz="2000">
          <a:solidFill>
            <a:srgbClr val="006699"/>
          </a:solidFill>
          <a:latin typeface="+mn-lt"/>
          <a:cs typeface="+mn-cs"/>
        </a:defRPr>
      </a:lvl5pPr>
      <a:lvl6pPr marL="2514600" indent="-228600" algn="l" rtl="0" eaLnBrk="1" fontAlgn="base" hangingPunct="1">
        <a:spcBef>
          <a:spcPct val="20000"/>
        </a:spcBef>
        <a:spcAft>
          <a:spcPct val="0"/>
        </a:spcAft>
        <a:buChar char="»"/>
        <a:defRPr sz="2000">
          <a:solidFill>
            <a:srgbClr val="006699"/>
          </a:solidFill>
          <a:latin typeface="+mn-lt"/>
          <a:cs typeface="+mn-cs"/>
        </a:defRPr>
      </a:lvl6pPr>
      <a:lvl7pPr marL="2971800" indent="-228600" algn="l" rtl="0" eaLnBrk="1" fontAlgn="base" hangingPunct="1">
        <a:spcBef>
          <a:spcPct val="20000"/>
        </a:spcBef>
        <a:spcAft>
          <a:spcPct val="0"/>
        </a:spcAft>
        <a:buChar char="»"/>
        <a:defRPr sz="2000">
          <a:solidFill>
            <a:srgbClr val="006699"/>
          </a:solidFill>
          <a:latin typeface="+mn-lt"/>
          <a:cs typeface="+mn-cs"/>
        </a:defRPr>
      </a:lvl7pPr>
      <a:lvl8pPr marL="3429000" indent="-228600" algn="l" rtl="0" eaLnBrk="1" fontAlgn="base" hangingPunct="1">
        <a:spcBef>
          <a:spcPct val="20000"/>
        </a:spcBef>
        <a:spcAft>
          <a:spcPct val="0"/>
        </a:spcAft>
        <a:buChar char="»"/>
        <a:defRPr sz="2000">
          <a:solidFill>
            <a:srgbClr val="006699"/>
          </a:solidFill>
          <a:latin typeface="+mn-lt"/>
          <a:cs typeface="+mn-cs"/>
        </a:defRPr>
      </a:lvl8pPr>
      <a:lvl9pPr marL="3886200" indent="-228600" algn="l" rtl="0" eaLnBrk="1" fontAlgn="base" hangingPunct="1">
        <a:spcBef>
          <a:spcPct val="20000"/>
        </a:spcBef>
        <a:spcAft>
          <a:spcPct val="0"/>
        </a:spcAft>
        <a:buChar char="»"/>
        <a:defRPr sz="2000">
          <a:solidFill>
            <a:srgbClr val="006699"/>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hyperlink" Target="http://www.maniaradio.it/en/bkttimesync.html"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w5lua@sbcglobal.net" TargetMode="External"/><Relationship Id="rId2" Type="http://schemas.openxmlformats.org/officeDocument/2006/relationships/hyperlink" Target="http://www.ntms.org/"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mtClean="0">
                <a:solidFill>
                  <a:srgbClr val="FFFFFF"/>
                </a:solidFill>
              </a:rPr>
              <a:t>WWW.NTMS.ORG</a:t>
            </a:r>
          </a:p>
        </p:txBody>
      </p:sp>
      <p:sp>
        <p:nvSpPr>
          <p:cNvPr id="13315"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F962AE63-03CE-4D2D-BCFB-70C89FD6AEE3}" type="slidenum">
              <a:rPr lang="en-US" altLang="en-US" smtClean="0">
                <a:solidFill>
                  <a:srgbClr val="FFFFFF"/>
                </a:solidFill>
              </a:rPr>
              <a:pPr fontAlgn="base">
                <a:spcBef>
                  <a:spcPct val="0"/>
                </a:spcBef>
                <a:spcAft>
                  <a:spcPct val="0"/>
                </a:spcAft>
              </a:pPr>
              <a:t>1</a:t>
            </a:fld>
            <a:endParaRPr lang="en-US" altLang="en-US" smtClean="0">
              <a:solidFill>
                <a:srgbClr val="FFFFFF"/>
              </a:solidFill>
            </a:endParaRPr>
          </a:p>
        </p:txBody>
      </p:sp>
      <p:sp>
        <p:nvSpPr>
          <p:cNvPr id="13316" name="Rectangle 2"/>
          <p:cNvSpPr>
            <a:spLocks noGrp="1" noChangeArrowheads="1"/>
          </p:cNvSpPr>
          <p:nvPr>
            <p:ph type="ctrTitle"/>
          </p:nvPr>
        </p:nvSpPr>
        <p:spPr>
          <a:xfrm>
            <a:off x="685800" y="1447800"/>
            <a:ext cx="7848600" cy="1470025"/>
          </a:xfrm>
        </p:spPr>
        <p:txBody>
          <a:bodyPr/>
          <a:lstStyle/>
          <a:p>
            <a:pPr eaLnBrk="1" hangingPunct="1"/>
            <a:r>
              <a:rPr lang="en-US" altLang="en-US" dirty="0" smtClean="0"/>
              <a:t>Portable 3 cm EME with a </a:t>
            </a:r>
            <a:br>
              <a:rPr lang="en-US" altLang="en-US" dirty="0" smtClean="0"/>
            </a:br>
            <a:r>
              <a:rPr lang="en-US" altLang="en-US" dirty="0" smtClean="0"/>
              <a:t>1 meter Offset Fed Dish</a:t>
            </a:r>
            <a:r>
              <a:rPr lang="en-US" altLang="en-US" dirty="0"/>
              <a:t> </a:t>
            </a:r>
            <a:r>
              <a:rPr lang="en-US" altLang="en-US" dirty="0" smtClean="0"/>
              <a:t/>
            </a:r>
            <a:br>
              <a:rPr lang="en-US" altLang="en-US" dirty="0" smtClean="0"/>
            </a:br>
            <a:endParaRPr lang="en-US" altLang="en-US" dirty="0" smtClean="0"/>
          </a:p>
        </p:txBody>
      </p:sp>
      <p:sp>
        <p:nvSpPr>
          <p:cNvPr id="13317" name="Rectangle 3"/>
          <p:cNvSpPr>
            <a:spLocks noGrp="1" noChangeArrowheads="1"/>
          </p:cNvSpPr>
          <p:nvPr>
            <p:ph type="subTitle" idx="1"/>
          </p:nvPr>
        </p:nvSpPr>
        <p:spPr>
          <a:xfrm>
            <a:off x="152400" y="3200400"/>
            <a:ext cx="8610600" cy="1371600"/>
          </a:xfrm>
        </p:spPr>
        <p:txBody>
          <a:bodyPr/>
          <a:lstStyle/>
          <a:p>
            <a:pPr eaLnBrk="1" hangingPunct="1"/>
            <a:r>
              <a:rPr lang="en-US" altLang="en-US" dirty="0" smtClean="0"/>
              <a:t>Al Ward W5LUA</a:t>
            </a:r>
          </a:p>
          <a:p>
            <a:pPr eaLnBrk="1" hangingPunct="1"/>
            <a:r>
              <a:rPr lang="en-US" altLang="en-US" dirty="0" smtClean="0"/>
              <a:t>July 28, 2018</a:t>
            </a:r>
          </a:p>
          <a:p>
            <a:pPr eaLnBrk="1" hangingPunct="1"/>
            <a:r>
              <a:rPr lang="en-US" altLang="en-US" dirty="0" smtClean="0"/>
              <a:t>Central States VHF Society</a:t>
            </a:r>
          </a:p>
          <a:p>
            <a:pPr eaLnBrk="1" hangingPunct="1"/>
            <a:r>
              <a:rPr lang="en-US" altLang="en-US" dirty="0" smtClean="0"/>
              <a:t>Wichita, Kansas</a:t>
            </a:r>
          </a:p>
        </p:txBody>
      </p:sp>
    </p:spTree>
    <p:extLst>
      <p:ext uri="{BB962C8B-B14F-4D97-AF65-F5344CB8AC3E}">
        <p14:creationId xmlns:p14="http://schemas.microsoft.com/office/powerpoint/2010/main" val="20102519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28600"/>
            <a:ext cx="6705600" cy="1143000"/>
          </a:xfrm>
        </p:spPr>
        <p:txBody>
          <a:bodyPr/>
          <a:lstStyle/>
          <a:p>
            <a:r>
              <a:rPr lang="en-US" dirty="0" smtClean="0"/>
              <a:t>G3WDG FET Sequencer Board</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10</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43" y="1115842"/>
            <a:ext cx="3515478" cy="1977457"/>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38400" y="3151357"/>
            <a:ext cx="5907920" cy="3323205"/>
          </a:xfrm>
          <a:prstGeom prst="rect">
            <a:avLst/>
          </a:prstGeom>
        </p:spPr>
      </p:pic>
    </p:spTree>
    <p:extLst>
      <p:ext uri="{BB962C8B-B14F-4D97-AF65-F5344CB8AC3E}">
        <p14:creationId xmlns:p14="http://schemas.microsoft.com/office/powerpoint/2010/main" val="1917501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Surplus Corrugated Feed Horn</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11</a:t>
            </a:fld>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2121" r="29546" b="10269"/>
          <a:stretch/>
        </p:blipFill>
        <p:spPr>
          <a:xfrm>
            <a:off x="304800" y="1600200"/>
            <a:ext cx="4419600" cy="4615295"/>
          </a:xfrm>
          <a:prstGeom prst="rect">
            <a:avLst/>
          </a:prstGeom>
        </p:spPr>
      </p:pic>
      <p:sp>
        <p:nvSpPr>
          <p:cNvPr id="7" name="TextBox 6"/>
          <p:cNvSpPr txBox="1"/>
          <p:nvPr/>
        </p:nvSpPr>
        <p:spPr>
          <a:xfrm>
            <a:off x="5029200" y="3353173"/>
            <a:ext cx="3429000" cy="2862322"/>
          </a:xfrm>
          <a:prstGeom prst="rect">
            <a:avLst/>
          </a:prstGeom>
          <a:noFill/>
        </p:spPr>
        <p:txBody>
          <a:bodyPr wrap="square" rtlCol="0">
            <a:spAutoFit/>
          </a:bodyPr>
          <a:lstStyle/>
          <a:p>
            <a:r>
              <a:rPr lang="en-US" dirty="0" smtClean="0"/>
              <a:t>These are typically designed for 12 GHz</a:t>
            </a:r>
          </a:p>
          <a:p>
            <a:endParaRPr lang="en-US" dirty="0" smtClean="0"/>
          </a:p>
          <a:p>
            <a:r>
              <a:rPr lang="en-US" dirty="0" smtClean="0"/>
              <a:t>ID drilled out to .875 inch to accept the OD of standard .75 inch water pipe</a:t>
            </a:r>
          </a:p>
          <a:p>
            <a:endParaRPr lang="en-US" dirty="0" smtClean="0"/>
          </a:p>
          <a:p>
            <a:r>
              <a:rPr lang="en-US" dirty="0" smtClean="0"/>
              <a:t>.75 inch copper pipe can then be formed into WR-90 and then soldered to WR-90 flange</a:t>
            </a:r>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9200" y="1409207"/>
            <a:ext cx="3394364" cy="1909329"/>
          </a:xfrm>
          <a:prstGeom prst="rect">
            <a:avLst/>
          </a:prstGeom>
        </p:spPr>
      </p:pic>
    </p:spTree>
    <p:extLst>
      <p:ext uri="{BB962C8B-B14F-4D97-AF65-F5344CB8AC3E}">
        <p14:creationId xmlns:p14="http://schemas.microsoft.com/office/powerpoint/2010/main" val="1096652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Portable Set-Up</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12</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5799" y="1371600"/>
            <a:ext cx="2657475" cy="4724400"/>
          </a:xfrm>
          <a:prstGeom prst="rect">
            <a:avLst/>
          </a:prstGeom>
        </p:spPr>
      </p:pic>
      <p:sp>
        <p:nvSpPr>
          <p:cNvPr id="7" name="TextBox 6"/>
          <p:cNvSpPr txBox="1"/>
          <p:nvPr/>
        </p:nvSpPr>
        <p:spPr>
          <a:xfrm>
            <a:off x="4114801" y="1727537"/>
            <a:ext cx="4495800" cy="3970318"/>
          </a:xfrm>
          <a:prstGeom prst="rect">
            <a:avLst/>
          </a:prstGeom>
          <a:noFill/>
        </p:spPr>
        <p:txBody>
          <a:bodyPr wrap="square" rtlCol="0">
            <a:spAutoFit/>
          </a:bodyPr>
          <a:lstStyle/>
          <a:p>
            <a:r>
              <a:rPr lang="en-US" dirty="0" smtClean="0"/>
              <a:t>Heavy duty manual AZ-EL mount built by </a:t>
            </a:r>
            <a:r>
              <a:rPr lang="en-US" dirty="0" err="1" smtClean="0"/>
              <a:t>TerraCom</a:t>
            </a:r>
            <a:r>
              <a:rPr lang="en-US" dirty="0" smtClean="0"/>
              <a:t> that was originally used for portable point to point microwave link with a 4 </a:t>
            </a:r>
            <a:r>
              <a:rPr lang="en-US" dirty="0" err="1" smtClean="0"/>
              <a:t>ft</a:t>
            </a:r>
            <a:r>
              <a:rPr lang="en-US" dirty="0" smtClean="0"/>
              <a:t> fiberglass dish</a:t>
            </a:r>
          </a:p>
          <a:p>
            <a:endParaRPr lang="en-US" dirty="0" smtClean="0"/>
          </a:p>
          <a:p>
            <a:r>
              <a:rPr lang="en-US" dirty="0" smtClean="0"/>
              <a:t>Mounted a 1 m </a:t>
            </a:r>
            <a:r>
              <a:rPr lang="en-US" dirty="0" err="1" smtClean="0"/>
              <a:t>Winegard</a:t>
            </a:r>
            <a:r>
              <a:rPr lang="en-US" dirty="0" smtClean="0"/>
              <a:t> off set fed dish to mount </a:t>
            </a:r>
          </a:p>
          <a:p>
            <a:r>
              <a:rPr lang="en-US" dirty="0" smtClean="0"/>
              <a:t>Gain ~ 37 to 38 </a:t>
            </a:r>
            <a:r>
              <a:rPr lang="en-US" dirty="0" err="1" smtClean="0"/>
              <a:t>dBi</a:t>
            </a:r>
            <a:endParaRPr lang="en-US" dirty="0" smtClean="0"/>
          </a:p>
          <a:p>
            <a:r>
              <a:rPr lang="en-US" dirty="0" smtClean="0"/>
              <a:t>3dB BW ~ 2.2 </a:t>
            </a:r>
            <a:r>
              <a:rPr lang="en-US" dirty="0" err="1" smtClean="0"/>
              <a:t>deg</a:t>
            </a:r>
            <a:endParaRPr lang="en-US" dirty="0" smtClean="0"/>
          </a:p>
          <a:p>
            <a:r>
              <a:rPr lang="en-US" dirty="0" smtClean="0"/>
              <a:t>First null at 2.8 </a:t>
            </a:r>
            <a:r>
              <a:rPr lang="en-US" dirty="0" err="1" smtClean="0"/>
              <a:t>deg</a:t>
            </a:r>
            <a:endParaRPr lang="en-US" dirty="0" smtClean="0"/>
          </a:p>
          <a:p>
            <a:endParaRPr lang="en-US" dirty="0"/>
          </a:p>
          <a:p>
            <a:r>
              <a:rPr lang="en-US" dirty="0" smtClean="0"/>
              <a:t>Extended and raised feed support arms to handle weight of new feed/</a:t>
            </a:r>
            <a:r>
              <a:rPr lang="en-US" dirty="0" err="1" smtClean="0"/>
              <a:t>wg</a:t>
            </a:r>
            <a:r>
              <a:rPr lang="en-US" dirty="0" smtClean="0"/>
              <a:t> relay/LNA/SSPS</a:t>
            </a:r>
            <a:endParaRPr lang="en-US" dirty="0"/>
          </a:p>
        </p:txBody>
      </p:sp>
    </p:spTree>
    <p:extLst>
      <p:ext uri="{BB962C8B-B14F-4D97-AF65-F5344CB8AC3E}">
        <p14:creationId xmlns:p14="http://schemas.microsoft.com/office/powerpoint/2010/main" val="240975531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239000" cy="1143000"/>
          </a:xfrm>
        </p:spPr>
        <p:txBody>
          <a:bodyPr/>
          <a:lstStyle/>
          <a:p>
            <a:pPr>
              <a:defRPr/>
            </a:pPr>
            <a:r>
              <a:rPr lang="en-US" sz="4000" kern="1200" dirty="0" smtClean="0">
                <a:solidFill>
                  <a:prstClr val="black"/>
                </a:solidFill>
                <a:latin typeface="Calibri"/>
              </a:rPr>
              <a:t>Improved Feed Platform &amp; Relocation of Feed Support Arms</a:t>
            </a:r>
            <a:endParaRPr lang="en-US" sz="4000" dirty="0"/>
          </a:p>
        </p:txBody>
      </p:sp>
      <p:sp>
        <p:nvSpPr>
          <p:cNvPr id="14339" name="Footer Placeholder 3"/>
          <p:cNvSpPr>
            <a:spLocks noGrp="1"/>
          </p:cNvSpPr>
          <p:nvPr>
            <p:ph type="ftr"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r>
              <a:rPr lang="en-US" altLang="en-US" smtClean="0">
                <a:solidFill>
                  <a:srgbClr val="FFFFFF"/>
                </a:solidFill>
              </a:rPr>
              <a:t>WWW.NTMS.ORG</a:t>
            </a:r>
          </a:p>
        </p:txBody>
      </p:sp>
      <p:sp>
        <p:nvSpPr>
          <p:cNvPr id="14340"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cs typeface="Arial" charset="0"/>
              </a:defRPr>
            </a:lvl1pPr>
            <a:lvl2pPr marL="742950" indent="-285750">
              <a:defRPr>
                <a:solidFill>
                  <a:schemeClr val="tx1"/>
                </a:solidFill>
                <a:latin typeface="Arial" charset="0"/>
                <a:cs typeface="Arial" charset="0"/>
              </a:defRPr>
            </a:lvl2pPr>
            <a:lvl3pPr marL="1143000" indent="-228600">
              <a:defRPr>
                <a:solidFill>
                  <a:schemeClr val="tx1"/>
                </a:solidFill>
                <a:latin typeface="Arial" charset="0"/>
                <a:cs typeface="Arial" charset="0"/>
              </a:defRPr>
            </a:lvl3pPr>
            <a:lvl4pPr marL="1600200" indent="-228600">
              <a:defRPr>
                <a:solidFill>
                  <a:schemeClr val="tx1"/>
                </a:solidFill>
                <a:latin typeface="Arial" charset="0"/>
                <a:cs typeface="Arial" charset="0"/>
              </a:defRPr>
            </a:lvl4pPr>
            <a:lvl5pPr marL="2057400" indent="-228600">
              <a:defRPr>
                <a:solidFill>
                  <a:schemeClr val="tx1"/>
                </a:solidFill>
                <a:latin typeface="Arial" charset="0"/>
                <a:cs typeface="Arial" charset="0"/>
              </a:defRPr>
            </a:lvl5pPr>
            <a:lvl6pPr marL="2514600" indent="-228600" fontAlgn="base">
              <a:spcBef>
                <a:spcPct val="0"/>
              </a:spcBef>
              <a:spcAft>
                <a:spcPct val="0"/>
              </a:spcAft>
              <a:defRPr>
                <a:solidFill>
                  <a:schemeClr val="tx1"/>
                </a:solidFill>
                <a:latin typeface="Arial" charset="0"/>
                <a:cs typeface="Arial" charset="0"/>
              </a:defRPr>
            </a:lvl6pPr>
            <a:lvl7pPr marL="2971800" indent="-228600" fontAlgn="base">
              <a:spcBef>
                <a:spcPct val="0"/>
              </a:spcBef>
              <a:spcAft>
                <a:spcPct val="0"/>
              </a:spcAft>
              <a:defRPr>
                <a:solidFill>
                  <a:schemeClr val="tx1"/>
                </a:solidFill>
                <a:latin typeface="Arial" charset="0"/>
                <a:cs typeface="Arial" charset="0"/>
              </a:defRPr>
            </a:lvl7pPr>
            <a:lvl8pPr marL="3429000" indent="-228600" fontAlgn="base">
              <a:spcBef>
                <a:spcPct val="0"/>
              </a:spcBef>
              <a:spcAft>
                <a:spcPct val="0"/>
              </a:spcAft>
              <a:defRPr>
                <a:solidFill>
                  <a:schemeClr val="tx1"/>
                </a:solidFill>
                <a:latin typeface="Arial" charset="0"/>
                <a:cs typeface="Arial" charset="0"/>
              </a:defRPr>
            </a:lvl8pPr>
            <a:lvl9pPr marL="3886200" indent="-228600" fontAlgn="base">
              <a:spcBef>
                <a:spcPct val="0"/>
              </a:spcBef>
              <a:spcAft>
                <a:spcPct val="0"/>
              </a:spcAft>
              <a:defRPr>
                <a:solidFill>
                  <a:schemeClr val="tx1"/>
                </a:solidFill>
                <a:latin typeface="Arial" charset="0"/>
                <a:cs typeface="Arial" charset="0"/>
              </a:defRPr>
            </a:lvl9pPr>
          </a:lstStyle>
          <a:p>
            <a:pPr fontAlgn="base">
              <a:spcBef>
                <a:spcPct val="0"/>
              </a:spcBef>
              <a:spcAft>
                <a:spcPct val="0"/>
              </a:spcAft>
            </a:pPr>
            <a:fld id="{91394218-D8FC-4B04-B7CD-BC7CB95D425B}" type="slidenum">
              <a:rPr lang="en-US" altLang="en-US" smtClean="0">
                <a:solidFill>
                  <a:srgbClr val="FFFFFF"/>
                </a:solidFill>
              </a:rPr>
              <a:pPr fontAlgn="base">
                <a:spcBef>
                  <a:spcPct val="0"/>
                </a:spcBef>
                <a:spcAft>
                  <a:spcPct val="0"/>
                </a:spcAft>
              </a:pPr>
              <a:t>13</a:t>
            </a:fld>
            <a:endParaRPr lang="en-US" altLang="en-US" smtClean="0">
              <a:solidFill>
                <a:srgbClr val="FFFFFF"/>
              </a:solidFill>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600200"/>
            <a:ext cx="8017934" cy="4510088"/>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Manual EL over EL over AZ Portable Mount </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14</a:t>
            </a:fld>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2879" r="3484"/>
          <a:stretch/>
        </p:blipFill>
        <p:spPr>
          <a:xfrm>
            <a:off x="4777176" y="2971800"/>
            <a:ext cx="4264429" cy="325755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1447800"/>
            <a:ext cx="4876799" cy="2743200"/>
          </a:xfrm>
          <a:prstGeom prst="rect">
            <a:avLst/>
          </a:prstGeom>
        </p:spPr>
      </p:pic>
      <p:sp>
        <p:nvSpPr>
          <p:cNvPr id="3" name="TextBox 2"/>
          <p:cNvSpPr txBox="1"/>
          <p:nvPr/>
        </p:nvSpPr>
        <p:spPr>
          <a:xfrm>
            <a:off x="914399" y="4858434"/>
            <a:ext cx="3352800" cy="646331"/>
          </a:xfrm>
          <a:prstGeom prst="rect">
            <a:avLst/>
          </a:prstGeom>
          <a:noFill/>
        </p:spPr>
        <p:txBody>
          <a:bodyPr wrap="square" rtlCol="0">
            <a:spAutoFit/>
          </a:bodyPr>
          <a:lstStyle/>
          <a:p>
            <a:r>
              <a:rPr lang="en-US" dirty="0" smtClean="0"/>
              <a:t>Plan to replace wrench with a small actuator </a:t>
            </a:r>
            <a:endParaRPr lang="en-US" dirty="0"/>
          </a:p>
        </p:txBody>
      </p:sp>
      <p:sp>
        <p:nvSpPr>
          <p:cNvPr id="8" name="TextBox 7"/>
          <p:cNvSpPr txBox="1"/>
          <p:nvPr/>
        </p:nvSpPr>
        <p:spPr>
          <a:xfrm>
            <a:off x="5120770" y="1447800"/>
            <a:ext cx="3577243" cy="1200329"/>
          </a:xfrm>
          <a:prstGeom prst="rect">
            <a:avLst/>
          </a:prstGeom>
          <a:noFill/>
        </p:spPr>
        <p:txBody>
          <a:bodyPr wrap="square" rtlCol="0">
            <a:spAutoFit/>
          </a:bodyPr>
          <a:lstStyle/>
          <a:p>
            <a:r>
              <a:rPr lang="en-US" dirty="0" smtClean="0"/>
              <a:t>The AZ-EL table provides Course El adjustment while the bolt arrangement shown here provides fine El adjustment</a:t>
            </a:r>
            <a:endParaRPr lang="en-US" dirty="0"/>
          </a:p>
        </p:txBody>
      </p:sp>
      <p:cxnSp>
        <p:nvCxnSpPr>
          <p:cNvPr id="10" name="Straight Arrow Connector 9"/>
          <p:cNvCxnSpPr/>
          <p:nvPr/>
        </p:nvCxnSpPr>
        <p:spPr>
          <a:xfrm flipH="1">
            <a:off x="2209800" y="2047964"/>
            <a:ext cx="2819399" cy="466636"/>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2" name="Straight Arrow Connector 11"/>
          <p:cNvCxnSpPr/>
          <p:nvPr/>
        </p:nvCxnSpPr>
        <p:spPr>
          <a:xfrm flipV="1">
            <a:off x="4114800" y="4600575"/>
            <a:ext cx="2971800" cy="352425"/>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9888804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Feed/LNA/50W SSPA </a:t>
            </a:r>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15</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371600"/>
            <a:ext cx="8500533" cy="4781550"/>
          </a:xfrm>
          <a:prstGeom prst="rect">
            <a:avLst/>
          </a:prstGeom>
        </p:spPr>
      </p:pic>
    </p:spTree>
    <p:extLst>
      <p:ext uri="{BB962C8B-B14F-4D97-AF65-F5344CB8AC3E}">
        <p14:creationId xmlns:p14="http://schemas.microsoft.com/office/powerpoint/2010/main" val="16213414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Sears Digital Level Used to Calibrate System Elevation</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16</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676400"/>
            <a:ext cx="6360006" cy="3577504"/>
          </a:xfrm>
          <a:prstGeom prst="rect">
            <a:avLst/>
          </a:prstGeom>
        </p:spPr>
      </p:pic>
      <p:sp>
        <p:nvSpPr>
          <p:cNvPr id="3" name="TextBox 2"/>
          <p:cNvSpPr txBox="1"/>
          <p:nvPr/>
        </p:nvSpPr>
        <p:spPr>
          <a:xfrm>
            <a:off x="304800" y="5253904"/>
            <a:ext cx="8153400" cy="923330"/>
          </a:xfrm>
          <a:prstGeom prst="rect">
            <a:avLst/>
          </a:prstGeom>
          <a:noFill/>
        </p:spPr>
        <p:txBody>
          <a:bodyPr wrap="square" rtlCol="0">
            <a:spAutoFit/>
          </a:bodyPr>
          <a:lstStyle/>
          <a:p>
            <a:r>
              <a:rPr lang="en-US" dirty="0" smtClean="0"/>
              <a:t>After calibrating elevation on “sun” noise, it was determined that the angle of the feed support arm was approximately 3 degrees below actual sun elevation on “my” offset fed dish – this value gets us close..</a:t>
            </a:r>
            <a:endParaRPr lang="en-US" dirty="0"/>
          </a:p>
        </p:txBody>
      </p:sp>
    </p:spTree>
    <p:extLst>
      <p:ext uri="{BB962C8B-B14F-4D97-AF65-F5344CB8AC3E}">
        <p14:creationId xmlns:p14="http://schemas.microsoft.com/office/powerpoint/2010/main" val="3990198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GR-1216 for Measuring</a:t>
            </a:r>
            <a:br>
              <a:rPr lang="en-US" dirty="0" smtClean="0"/>
            </a:br>
            <a:r>
              <a:rPr lang="en-US" dirty="0" smtClean="0"/>
              <a:t> Sun &amp; Moon Noise</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17</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1447800"/>
            <a:ext cx="6324600" cy="3557588"/>
          </a:xfrm>
          <a:prstGeom prst="rect">
            <a:avLst/>
          </a:prstGeom>
        </p:spPr>
      </p:pic>
      <p:sp>
        <p:nvSpPr>
          <p:cNvPr id="3" name="TextBox 2"/>
          <p:cNvSpPr txBox="1"/>
          <p:nvPr/>
        </p:nvSpPr>
        <p:spPr>
          <a:xfrm>
            <a:off x="457200" y="5232507"/>
            <a:ext cx="7620000" cy="646331"/>
          </a:xfrm>
          <a:prstGeom prst="rect">
            <a:avLst/>
          </a:prstGeom>
          <a:noFill/>
        </p:spPr>
        <p:txBody>
          <a:bodyPr wrap="square" rtlCol="0">
            <a:spAutoFit/>
          </a:bodyPr>
          <a:lstStyle/>
          <a:p>
            <a:r>
              <a:rPr lang="en-US" dirty="0" smtClean="0"/>
              <a:t>However, the only way (or the best way) to track the moon with a “field or portable setup” is by moon noise ……</a:t>
            </a:r>
            <a:endParaRPr lang="en-US" dirty="0"/>
          </a:p>
        </p:txBody>
      </p:sp>
    </p:spTree>
    <p:extLst>
      <p:ext uri="{BB962C8B-B14F-4D97-AF65-F5344CB8AC3E}">
        <p14:creationId xmlns:p14="http://schemas.microsoft.com/office/powerpoint/2010/main" val="17945690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DL0SHF 10GHz EME Beacon</a:t>
            </a:r>
            <a:endParaRPr lang="en-US" dirty="0"/>
          </a:p>
        </p:txBody>
      </p:sp>
      <p:sp>
        <p:nvSpPr>
          <p:cNvPr id="3" name="Content Placeholder 2"/>
          <p:cNvSpPr>
            <a:spLocks noGrp="1"/>
          </p:cNvSpPr>
          <p:nvPr>
            <p:ph idx="1"/>
          </p:nvPr>
        </p:nvSpPr>
        <p:spPr/>
        <p:txBody>
          <a:bodyPr/>
          <a:lstStyle/>
          <a:p>
            <a:r>
              <a:rPr lang="en-US" dirty="0" smtClean="0"/>
              <a:t>10368.024 MHz</a:t>
            </a:r>
          </a:p>
          <a:p>
            <a:r>
              <a:rPr lang="en-US" dirty="0" smtClean="0"/>
              <a:t>Your actual received frequency will be higher or lower based on your mutual </a:t>
            </a:r>
            <a:r>
              <a:rPr lang="en-US" dirty="0" err="1" smtClean="0"/>
              <a:t>doppler</a:t>
            </a:r>
            <a:r>
              <a:rPr lang="en-US" dirty="0" smtClean="0"/>
              <a:t> with grid JO54cg</a:t>
            </a:r>
          </a:p>
          <a:p>
            <a:r>
              <a:rPr lang="en-US" dirty="0" smtClean="0"/>
              <a:t>7.2m dish and 50 watts</a:t>
            </a:r>
          </a:p>
          <a:p>
            <a:r>
              <a:rPr lang="en-US" dirty="0" smtClean="0"/>
              <a:t>QRV when moon is above 10 degrees elevation in JO54cg</a:t>
            </a:r>
          </a:p>
          <a:p>
            <a:r>
              <a:rPr lang="en-US" dirty="0" smtClean="0"/>
              <a:t>IDs CW and QRA-64D</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18</a:t>
            </a:fld>
            <a:endParaRPr lang="en-US"/>
          </a:p>
        </p:txBody>
      </p:sp>
    </p:spTree>
    <p:extLst>
      <p:ext uri="{BB962C8B-B14F-4D97-AF65-F5344CB8AC3E}">
        <p14:creationId xmlns:p14="http://schemas.microsoft.com/office/powerpoint/2010/main" val="15527589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Doppler from the Moon</a:t>
            </a:r>
            <a:endParaRPr lang="en-US" dirty="0"/>
          </a:p>
        </p:txBody>
      </p:sp>
      <p:sp>
        <p:nvSpPr>
          <p:cNvPr id="3" name="Content Placeholder 2"/>
          <p:cNvSpPr>
            <a:spLocks noGrp="1"/>
          </p:cNvSpPr>
          <p:nvPr>
            <p:ph idx="1"/>
          </p:nvPr>
        </p:nvSpPr>
        <p:spPr/>
        <p:txBody>
          <a:bodyPr/>
          <a:lstStyle/>
          <a:p>
            <a:r>
              <a:rPr lang="en-US" dirty="0" smtClean="0"/>
              <a:t>Due to the relative rotation of the moon with respect to the earth, the </a:t>
            </a:r>
            <a:r>
              <a:rPr lang="en-US" dirty="0" err="1" smtClean="0"/>
              <a:t>doppler</a:t>
            </a:r>
            <a:r>
              <a:rPr lang="en-US" dirty="0" smtClean="0"/>
              <a:t> of a transmitted signal reflected from the moon on “moon rise” is at a maximum “positive”  frequency offset.</a:t>
            </a:r>
          </a:p>
          <a:p>
            <a:r>
              <a:rPr lang="en-US" dirty="0" smtClean="0"/>
              <a:t>Conversely on “moon set” the </a:t>
            </a:r>
            <a:r>
              <a:rPr lang="en-US" dirty="0" err="1" smtClean="0"/>
              <a:t>doppler</a:t>
            </a:r>
            <a:r>
              <a:rPr lang="en-US" dirty="0" smtClean="0"/>
              <a:t> is a minimum “negative” frequency offset.</a:t>
            </a:r>
          </a:p>
          <a:p>
            <a:r>
              <a:rPr lang="en-US" dirty="0" smtClean="0"/>
              <a:t>When the moon is at zenith, the </a:t>
            </a:r>
            <a:r>
              <a:rPr lang="en-US" dirty="0" err="1" smtClean="0"/>
              <a:t>doppler</a:t>
            </a:r>
            <a:r>
              <a:rPr lang="en-US" dirty="0" smtClean="0"/>
              <a:t> is zero </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19</a:t>
            </a:fld>
            <a:endParaRPr lang="en-US"/>
          </a:p>
        </p:txBody>
      </p:sp>
    </p:spTree>
    <p:extLst>
      <p:ext uri="{BB962C8B-B14F-4D97-AF65-F5344CB8AC3E}">
        <p14:creationId xmlns:p14="http://schemas.microsoft.com/office/powerpoint/2010/main" val="19408462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2143"/>
            <a:ext cx="7772400" cy="1143000"/>
          </a:xfrm>
        </p:spPr>
        <p:txBody>
          <a:bodyPr/>
          <a:lstStyle/>
          <a:p>
            <a:r>
              <a:rPr lang="en-US" dirty="0" smtClean="0"/>
              <a:t>10 GHz EME in EM10cf – July 2014</a:t>
            </a:r>
            <a:endParaRPr lang="en-US" dirty="0"/>
          </a:p>
        </p:txBody>
      </p:sp>
      <p:pic>
        <p:nvPicPr>
          <p:cNvPr id="1026" name="Picture 2" descr="C:\PICTURES\10GHz_Portable_Setup\John Maca\DSC_9653.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1600200"/>
            <a:ext cx="6814371" cy="452596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flipH="1">
            <a:off x="7741918" y="2438400"/>
            <a:ext cx="1249681" cy="369332"/>
          </a:xfrm>
          <a:prstGeom prst="rect">
            <a:avLst/>
          </a:prstGeom>
          <a:noFill/>
        </p:spPr>
        <p:txBody>
          <a:bodyPr wrap="square" rtlCol="0">
            <a:spAutoFit/>
          </a:bodyPr>
          <a:lstStyle/>
          <a:p>
            <a:r>
              <a:rPr lang="en-US" dirty="0" smtClean="0"/>
              <a:t>WA5YWC</a:t>
            </a:r>
            <a:endParaRPr lang="en-US" dirty="0"/>
          </a:p>
        </p:txBody>
      </p:sp>
      <p:cxnSp>
        <p:nvCxnSpPr>
          <p:cNvPr id="7" name="Straight Arrow Connector 6"/>
          <p:cNvCxnSpPr/>
          <p:nvPr/>
        </p:nvCxnSpPr>
        <p:spPr>
          <a:xfrm flipH="1">
            <a:off x="5486400" y="2623066"/>
            <a:ext cx="2133600" cy="5011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922243" y="3352800"/>
            <a:ext cx="875176" cy="369332"/>
          </a:xfrm>
          <a:prstGeom prst="rect">
            <a:avLst/>
          </a:prstGeom>
          <a:noFill/>
        </p:spPr>
        <p:txBody>
          <a:bodyPr wrap="none" rtlCol="0">
            <a:spAutoFit/>
          </a:bodyPr>
          <a:lstStyle/>
          <a:p>
            <a:r>
              <a:rPr lang="en-US" dirty="0" smtClean="0"/>
              <a:t>W5LUA</a:t>
            </a:r>
            <a:endParaRPr lang="en-US" dirty="0"/>
          </a:p>
        </p:txBody>
      </p:sp>
      <p:cxnSp>
        <p:nvCxnSpPr>
          <p:cNvPr id="10" name="Straight Arrow Connector 9"/>
          <p:cNvCxnSpPr/>
          <p:nvPr/>
        </p:nvCxnSpPr>
        <p:spPr>
          <a:xfrm flipH="1">
            <a:off x="4191000" y="3537466"/>
            <a:ext cx="3550918" cy="7297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829723" y="6354802"/>
            <a:ext cx="8306505" cy="369332"/>
          </a:xfrm>
          <a:prstGeom prst="rect">
            <a:avLst/>
          </a:prstGeom>
          <a:noFill/>
        </p:spPr>
        <p:txBody>
          <a:bodyPr wrap="none" rtlCol="0">
            <a:spAutoFit/>
          </a:bodyPr>
          <a:lstStyle/>
          <a:p>
            <a:r>
              <a:rPr lang="en-US" dirty="0" smtClean="0">
                <a:solidFill>
                  <a:schemeClr val="bg1"/>
                </a:solidFill>
              </a:rPr>
              <a:t>WA5YWC built the dish mount  and feed for the 35 inch (.89m) prime focus dish</a:t>
            </a:r>
            <a:endParaRPr lang="en-US" dirty="0">
              <a:solidFill>
                <a:schemeClr val="bg1"/>
              </a:solidFill>
            </a:endParaRPr>
          </a:p>
        </p:txBody>
      </p:sp>
      <p:cxnSp>
        <p:nvCxnSpPr>
          <p:cNvPr id="13" name="Straight Arrow Connector 12"/>
          <p:cNvCxnSpPr/>
          <p:nvPr/>
        </p:nvCxnSpPr>
        <p:spPr>
          <a:xfrm flipV="1">
            <a:off x="2286000" y="2873633"/>
            <a:ext cx="2209800" cy="331023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143000" y="1263134"/>
            <a:ext cx="3033779" cy="369332"/>
          </a:xfrm>
          <a:prstGeom prst="rect">
            <a:avLst/>
          </a:prstGeom>
          <a:noFill/>
        </p:spPr>
        <p:txBody>
          <a:bodyPr wrap="none" rtlCol="0">
            <a:spAutoFit/>
          </a:bodyPr>
          <a:lstStyle/>
          <a:p>
            <a:r>
              <a:rPr lang="en-US" dirty="0" smtClean="0"/>
              <a:t>W5LUA Portable 10 GHz Setup</a:t>
            </a:r>
            <a:endParaRPr lang="en-US" dirty="0"/>
          </a:p>
        </p:txBody>
      </p:sp>
      <p:cxnSp>
        <p:nvCxnSpPr>
          <p:cNvPr id="16" name="Straight Arrow Connector 15"/>
          <p:cNvCxnSpPr/>
          <p:nvPr/>
        </p:nvCxnSpPr>
        <p:spPr>
          <a:xfrm>
            <a:off x="2286000" y="1632466"/>
            <a:ext cx="373889" cy="263473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005500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Doppler Varies with Frequency</a:t>
            </a:r>
            <a:endParaRPr lang="en-US" dirty="0"/>
          </a:p>
        </p:txBody>
      </p:sp>
      <p:sp>
        <p:nvSpPr>
          <p:cNvPr id="3" name="Content Placeholder 2"/>
          <p:cNvSpPr>
            <a:spLocks noGrp="1"/>
          </p:cNvSpPr>
          <p:nvPr>
            <p:ph idx="1"/>
          </p:nvPr>
        </p:nvSpPr>
        <p:spPr>
          <a:xfrm>
            <a:off x="457200" y="1219200"/>
            <a:ext cx="8229600" cy="4525963"/>
          </a:xfrm>
        </p:spPr>
        <p:txBody>
          <a:bodyPr/>
          <a:lstStyle/>
          <a:p>
            <a:r>
              <a:rPr lang="en-US" sz="2800" dirty="0" smtClean="0"/>
              <a:t>Doppler scales with frequency</a:t>
            </a:r>
          </a:p>
          <a:p>
            <a:r>
              <a:rPr lang="en-US" sz="2800" dirty="0" smtClean="0"/>
              <a:t>Where maximum </a:t>
            </a:r>
            <a:r>
              <a:rPr lang="en-US" sz="2800" dirty="0" err="1" smtClean="0"/>
              <a:t>doppler</a:t>
            </a:r>
            <a:r>
              <a:rPr lang="en-US" sz="2800" dirty="0" smtClean="0"/>
              <a:t> may be .3 kHz at 144 MHz, the equivalent </a:t>
            </a:r>
            <a:r>
              <a:rPr lang="en-US" sz="2800" dirty="0" err="1" smtClean="0"/>
              <a:t>doppler</a:t>
            </a:r>
            <a:r>
              <a:rPr lang="en-US" sz="2800" dirty="0" smtClean="0"/>
              <a:t> at 10368 MHz will be 10368/144 = 72 X .3 kHz = 21.6 kHz  at 10368 MHz</a:t>
            </a:r>
          </a:p>
          <a:p>
            <a:r>
              <a:rPr lang="en-US" sz="2800" dirty="0" smtClean="0"/>
              <a:t>This is considered your self </a:t>
            </a:r>
            <a:r>
              <a:rPr lang="en-US" sz="2800" dirty="0" err="1" smtClean="0"/>
              <a:t>doppler</a:t>
            </a:r>
            <a:r>
              <a:rPr lang="en-US" sz="2800" dirty="0" smtClean="0"/>
              <a:t>…where your echoes will be based on your transmit frequency</a:t>
            </a:r>
            <a:endParaRPr lang="en-US" sz="2800" dirty="0"/>
          </a:p>
          <a:p>
            <a:r>
              <a:rPr lang="en-US" sz="2800" dirty="0" smtClean="0"/>
              <a:t>And there is mutual </a:t>
            </a:r>
            <a:r>
              <a:rPr lang="en-US" sz="2800" dirty="0" err="1" smtClean="0"/>
              <a:t>doppler</a:t>
            </a:r>
            <a:r>
              <a:rPr lang="en-US" sz="2800" dirty="0" smtClean="0"/>
              <a:t>…where you will hear the other station based on your location and the other station’s location</a:t>
            </a:r>
            <a:endParaRPr lang="en-US" sz="2800"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20</a:t>
            </a:fld>
            <a:endParaRPr lang="en-US"/>
          </a:p>
        </p:txBody>
      </p:sp>
    </p:spTree>
    <p:extLst>
      <p:ext uri="{BB962C8B-B14F-4D97-AF65-F5344CB8AC3E}">
        <p14:creationId xmlns:p14="http://schemas.microsoft.com/office/powerpoint/2010/main" val="13774881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6477000" cy="1143000"/>
          </a:xfrm>
        </p:spPr>
        <p:txBody>
          <a:bodyPr/>
          <a:lstStyle/>
          <a:p>
            <a:r>
              <a:rPr lang="en-US" dirty="0" smtClean="0"/>
              <a:t>Doppler Options – both stations must agree</a:t>
            </a:r>
            <a:endParaRPr lang="en-US" dirty="0"/>
          </a:p>
        </p:txBody>
      </p:sp>
      <p:sp>
        <p:nvSpPr>
          <p:cNvPr id="3" name="Content Placeholder 2"/>
          <p:cNvSpPr>
            <a:spLocks noGrp="1"/>
          </p:cNvSpPr>
          <p:nvPr>
            <p:ph idx="1"/>
          </p:nvPr>
        </p:nvSpPr>
        <p:spPr>
          <a:xfrm>
            <a:off x="152400" y="1371600"/>
            <a:ext cx="8686800" cy="5105400"/>
          </a:xfrm>
        </p:spPr>
        <p:txBody>
          <a:bodyPr/>
          <a:lstStyle/>
          <a:p>
            <a:r>
              <a:rPr lang="en-US" sz="2000" dirty="0" smtClean="0"/>
              <a:t>First option – Call CQ and listen on my self </a:t>
            </a:r>
            <a:r>
              <a:rPr lang="en-US" sz="2000" dirty="0" err="1" smtClean="0"/>
              <a:t>doppler</a:t>
            </a:r>
            <a:r>
              <a:rPr lang="en-US" sz="2000" dirty="0" smtClean="0"/>
              <a:t> frequency, </a:t>
            </a:r>
            <a:r>
              <a:rPr lang="en-US" sz="2000" dirty="0" err="1" smtClean="0"/>
              <a:t>i.e</a:t>
            </a:r>
            <a:r>
              <a:rPr lang="en-US" sz="2000" dirty="0" smtClean="0"/>
              <a:t> 10368.121 MHz as an example…normal operation on 1296 and below</a:t>
            </a:r>
          </a:p>
          <a:p>
            <a:r>
              <a:rPr lang="en-US" sz="2000" dirty="0" smtClean="0"/>
              <a:t>Second option when scheduling  - listen on our mutual </a:t>
            </a:r>
            <a:r>
              <a:rPr lang="en-US" sz="2000" dirty="0" err="1" smtClean="0"/>
              <a:t>doppler</a:t>
            </a:r>
            <a:r>
              <a:rPr lang="en-US" sz="2000" dirty="0" smtClean="0"/>
              <a:t> frequency, i.e. 10368.100 MHz based on my location and the location of the station </a:t>
            </a:r>
            <a:r>
              <a:rPr lang="en-US" sz="2000" dirty="0" err="1" smtClean="0"/>
              <a:t>calling..more</a:t>
            </a:r>
            <a:r>
              <a:rPr lang="en-US" sz="2000" dirty="0" smtClean="0"/>
              <a:t> common when scheduling on 10 GHz CW</a:t>
            </a:r>
          </a:p>
          <a:p>
            <a:r>
              <a:rPr lang="en-US" sz="2000" dirty="0"/>
              <a:t>Third option – </a:t>
            </a:r>
            <a:r>
              <a:rPr lang="en-US" sz="2000" dirty="0" smtClean="0"/>
              <a:t>I </a:t>
            </a:r>
            <a:r>
              <a:rPr lang="en-US" sz="2000" dirty="0"/>
              <a:t>do the mutual </a:t>
            </a:r>
            <a:r>
              <a:rPr lang="en-US" sz="2000" dirty="0" err="1"/>
              <a:t>doppler</a:t>
            </a:r>
            <a:r>
              <a:rPr lang="en-US" sz="2000" dirty="0"/>
              <a:t> correction on both receive and transmit for the other </a:t>
            </a:r>
            <a:r>
              <a:rPr lang="en-US" sz="2000" dirty="0" smtClean="0"/>
              <a:t>station…typically home station does this for a portable station</a:t>
            </a:r>
            <a:endParaRPr lang="en-US" sz="2000" dirty="0"/>
          </a:p>
          <a:p>
            <a:r>
              <a:rPr lang="en-US" sz="2000" dirty="0"/>
              <a:t>Fourth option but most desirable “out in the field” – </a:t>
            </a:r>
            <a:br>
              <a:rPr lang="en-US" sz="2000" dirty="0"/>
            </a:br>
            <a:r>
              <a:rPr lang="en-US" sz="2000" dirty="0" smtClean="0"/>
              <a:t>I </a:t>
            </a:r>
            <a:r>
              <a:rPr lang="en-US" sz="2000" dirty="0"/>
              <a:t>transmit and receive on prearranged frequency of 10368.050 MHz – works well if station calling us has capability to offset their transmit and receive frequency based on mutual </a:t>
            </a:r>
            <a:r>
              <a:rPr lang="en-US" sz="2000" dirty="0" err="1"/>
              <a:t>doppler</a:t>
            </a:r>
            <a:r>
              <a:rPr lang="en-US" sz="2000" dirty="0"/>
              <a:t> between his 6 digit grid square and our portable location</a:t>
            </a:r>
          </a:p>
          <a:p>
            <a:r>
              <a:rPr lang="en-US" sz="2000" dirty="0" smtClean="0"/>
              <a:t>Fifth option – CFOM “Constant frequency on moon” – actually the best option if both stations are GPS frequency locked…..</a:t>
            </a:r>
            <a:endParaRPr lang="en-US" sz="2000"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21</a:t>
            </a:fld>
            <a:endParaRPr lang="en-US"/>
          </a:p>
        </p:txBody>
      </p:sp>
    </p:spTree>
    <p:extLst>
      <p:ext uri="{BB962C8B-B14F-4D97-AF65-F5344CB8AC3E}">
        <p14:creationId xmlns:p14="http://schemas.microsoft.com/office/powerpoint/2010/main" val="5228671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6477000" cy="1143000"/>
          </a:xfrm>
        </p:spPr>
        <p:txBody>
          <a:bodyPr/>
          <a:lstStyle/>
          <a:p>
            <a:r>
              <a:rPr lang="en-US" dirty="0" smtClean="0"/>
              <a:t>Constant Frequency on Moon “CFOM”</a:t>
            </a:r>
            <a:endParaRPr lang="en-US" dirty="0"/>
          </a:p>
        </p:txBody>
      </p:sp>
      <p:sp>
        <p:nvSpPr>
          <p:cNvPr id="3" name="Content Placeholder 2"/>
          <p:cNvSpPr>
            <a:spLocks noGrp="1"/>
          </p:cNvSpPr>
          <p:nvPr>
            <p:ph idx="1"/>
          </p:nvPr>
        </p:nvSpPr>
        <p:spPr>
          <a:xfrm>
            <a:off x="152400" y="1295400"/>
            <a:ext cx="8686800" cy="5105400"/>
          </a:xfrm>
        </p:spPr>
        <p:txBody>
          <a:bodyPr/>
          <a:lstStyle/>
          <a:p>
            <a:r>
              <a:rPr lang="en-US" sz="2000" dirty="0" smtClean="0"/>
              <a:t>Fifth option – Constant frequency on moon “CFOM” – actually the best option if both stations are TCXO or GPS frequency locked.</a:t>
            </a:r>
          </a:p>
          <a:p>
            <a:r>
              <a:rPr lang="en-US" sz="2000" dirty="0" smtClean="0"/>
              <a:t>A station’s self </a:t>
            </a:r>
            <a:r>
              <a:rPr lang="en-US" sz="2000" dirty="0" err="1" smtClean="0"/>
              <a:t>doppler</a:t>
            </a:r>
            <a:r>
              <a:rPr lang="en-US" sz="2000" dirty="0" smtClean="0"/>
              <a:t>  is the offset in frequency of your echoes relative to your transmit frequency. Self </a:t>
            </a:r>
            <a:r>
              <a:rPr lang="en-US" sz="2000" dirty="0" err="1" smtClean="0"/>
              <a:t>doppler</a:t>
            </a:r>
            <a:r>
              <a:rPr lang="en-US" sz="2000" dirty="0" smtClean="0"/>
              <a:t> is based on the relative position of the moon with respect to your location and is based on the total distance to the moon and back to earth.</a:t>
            </a:r>
          </a:p>
          <a:p>
            <a:r>
              <a:rPr lang="en-US" sz="2000" dirty="0" smtClean="0"/>
              <a:t>As an example on 10 GHz, if your self </a:t>
            </a:r>
            <a:r>
              <a:rPr lang="en-US" sz="2000" dirty="0" err="1" smtClean="0"/>
              <a:t>doppler</a:t>
            </a:r>
            <a:r>
              <a:rPr lang="en-US" sz="2000" dirty="0" smtClean="0"/>
              <a:t> is +20 kHz then the </a:t>
            </a:r>
            <a:r>
              <a:rPr lang="en-US" sz="2000" dirty="0" err="1" smtClean="0"/>
              <a:t>doppler</a:t>
            </a:r>
            <a:r>
              <a:rPr lang="en-US" sz="2000" dirty="0" smtClean="0"/>
              <a:t> to the moon is only 20/2 = 10 kHz. This is the basis of CFOM.</a:t>
            </a:r>
          </a:p>
          <a:p>
            <a:r>
              <a:rPr lang="en-US" sz="2000" dirty="0" smtClean="0"/>
              <a:t>Example…Pick a CFOM sked frequency of 10368.1 </a:t>
            </a:r>
            <a:r>
              <a:rPr lang="en-US" sz="2000" dirty="0" err="1" smtClean="0"/>
              <a:t>MHz.</a:t>
            </a:r>
            <a:r>
              <a:rPr lang="en-US" sz="2000" dirty="0" smtClean="0"/>
              <a:t> If half our self </a:t>
            </a:r>
            <a:r>
              <a:rPr lang="en-US" sz="2000" dirty="0" err="1" smtClean="0"/>
              <a:t>doppler</a:t>
            </a:r>
            <a:r>
              <a:rPr lang="en-US" sz="2000" dirty="0" smtClean="0"/>
              <a:t> is +10 kHz then we will transmit on 10368.090 MHz and listen on 10368.110 MHz</a:t>
            </a:r>
          </a:p>
          <a:p>
            <a:r>
              <a:rPr lang="en-US" sz="2000" dirty="0" smtClean="0"/>
              <a:t>All stations that can see the moon and are using CFOM on 10368.1 MHz will appear on my radio at 10368.110 MHz…..plus as a bonus, I will always hear my echoes as well.  </a:t>
            </a:r>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22</a:t>
            </a:fld>
            <a:endParaRPr lang="en-US"/>
          </a:p>
        </p:txBody>
      </p:sp>
    </p:spTree>
    <p:extLst>
      <p:ext uri="{BB962C8B-B14F-4D97-AF65-F5344CB8AC3E}">
        <p14:creationId xmlns:p14="http://schemas.microsoft.com/office/powerpoint/2010/main" val="256574230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76200"/>
            <a:ext cx="6477000" cy="1143000"/>
          </a:xfrm>
        </p:spPr>
        <p:txBody>
          <a:bodyPr/>
          <a:lstStyle/>
          <a:p>
            <a:r>
              <a:rPr lang="en-US" dirty="0" smtClean="0"/>
              <a:t>Constant Frequency on Moon “CFOM”</a:t>
            </a:r>
            <a:endParaRPr lang="en-US" dirty="0"/>
          </a:p>
        </p:txBody>
      </p:sp>
      <p:sp>
        <p:nvSpPr>
          <p:cNvPr id="3" name="Content Placeholder 2"/>
          <p:cNvSpPr>
            <a:spLocks noGrp="1"/>
          </p:cNvSpPr>
          <p:nvPr>
            <p:ph idx="1"/>
          </p:nvPr>
        </p:nvSpPr>
        <p:spPr>
          <a:xfrm>
            <a:off x="152400" y="1295400"/>
            <a:ext cx="8686800" cy="5105400"/>
          </a:xfrm>
        </p:spPr>
        <p:txBody>
          <a:bodyPr/>
          <a:lstStyle/>
          <a:p>
            <a:r>
              <a:rPr lang="en-US" sz="2000" dirty="0" smtClean="0"/>
              <a:t>Requires precise frequency control for frequency accuracy and stability over time.</a:t>
            </a:r>
          </a:p>
          <a:p>
            <a:r>
              <a:rPr lang="en-US" sz="2000" dirty="0" smtClean="0"/>
              <a:t>In my rover I use an ISOTEMP 10 MHz reference. Takes about 10 or 15 minutes to temperature stabilize and is generally within 200 Hz at 10 GHz which is more than adequate. Stability is very good over time.</a:t>
            </a:r>
          </a:p>
          <a:p>
            <a:r>
              <a:rPr lang="en-US" sz="2000" dirty="0" smtClean="0"/>
              <a:t>At home I use an HP Z3801A with 10 MHz output.</a:t>
            </a:r>
          </a:p>
          <a:p>
            <a:r>
              <a:rPr lang="en-US" sz="2000" dirty="0" smtClean="0"/>
              <a:t>As a second 10 MHz reference, I use a Trimble GPS receiver with a small remote antenna mounted on the window of the shack window.</a:t>
            </a:r>
          </a:p>
          <a:p>
            <a:r>
              <a:rPr lang="en-US" sz="2000" dirty="0" smtClean="0"/>
              <a:t>Most important. </a:t>
            </a:r>
            <a:br>
              <a:rPr lang="en-US" sz="2000" dirty="0" smtClean="0"/>
            </a:br>
            <a:r>
              <a:rPr lang="en-US" sz="2000" dirty="0" smtClean="0"/>
              <a:t>The signal must fall within the passband of the WSJT waterfall</a:t>
            </a:r>
            <a:br>
              <a:rPr lang="en-US" sz="2000" dirty="0" smtClean="0"/>
            </a:br>
            <a:r>
              <a:rPr lang="en-US" sz="2000" dirty="0" smtClean="0"/>
              <a:t>The signal must be constant in frequency over the length of a transmission.</a:t>
            </a:r>
            <a:br>
              <a:rPr lang="en-US" sz="2000" dirty="0" smtClean="0"/>
            </a:br>
            <a:r>
              <a:rPr lang="en-US" sz="2000" dirty="0" smtClean="0"/>
              <a:t>Otherwise decoding will be difficult.</a:t>
            </a:r>
          </a:p>
          <a:p>
            <a:endParaRPr lang="en-US" sz="2000" dirty="0" smtClean="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23</a:t>
            </a:fld>
            <a:endParaRPr lang="en-US"/>
          </a:p>
        </p:txBody>
      </p:sp>
    </p:spTree>
    <p:extLst>
      <p:ext uri="{BB962C8B-B14F-4D97-AF65-F5344CB8AC3E}">
        <p14:creationId xmlns:p14="http://schemas.microsoft.com/office/powerpoint/2010/main" val="345277995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Precise Timing is Required </a:t>
            </a:r>
            <a:endParaRPr lang="en-US" dirty="0"/>
          </a:p>
        </p:txBody>
      </p:sp>
      <p:sp>
        <p:nvSpPr>
          <p:cNvPr id="3" name="Content Placeholder 2"/>
          <p:cNvSpPr>
            <a:spLocks noGrp="1"/>
          </p:cNvSpPr>
          <p:nvPr>
            <p:ph idx="1"/>
          </p:nvPr>
        </p:nvSpPr>
        <p:spPr/>
        <p:txBody>
          <a:bodyPr/>
          <a:lstStyle/>
          <a:p>
            <a:r>
              <a:rPr lang="en-US" sz="2800" dirty="0" smtClean="0"/>
              <a:t>Dimension 4 works great if an internet connection is available.</a:t>
            </a:r>
          </a:p>
          <a:p>
            <a:r>
              <a:rPr lang="en-US" sz="2800" dirty="0" smtClean="0"/>
              <a:t>For remote / rover operations consider the Microsoft 360 USB GPS timing piece and IZ1BKT’s program </a:t>
            </a:r>
            <a:r>
              <a:rPr lang="en-US" sz="2800" dirty="0" err="1" smtClean="0"/>
              <a:t>bkttimesync</a:t>
            </a:r>
            <a:r>
              <a:rPr lang="en-US" sz="2800" dirty="0" smtClean="0"/>
              <a:t>. The latest version will keep correct time with an internet connection, GPS connection or with an I phone.</a:t>
            </a:r>
          </a:p>
          <a:p>
            <a:r>
              <a:rPr lang="en-US" sz="2800" dirty="0">
                <a:hlinkClick r:id="rId2"/>
              </a:rPr>
              <a:t>http://</a:t>
            </a:r>
            <a:r>
              <a:rPr lang="en-US" sz="2800" dirty="0" smtClean="0">
                <a:hlinkClick r:id="rId2"/>
              </a:rPr>
              <a:t>www.maniaradio.it/en/bkttimesync.html</a:t>
            </a:r>
            <a:endParaRPr lang="en-US" sz="2800" dirty="0" smtClean="0"/>
          </a:p>
          <a:p>
            <a:endParaRPr lang="en-US" sz="2800"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24</a:t>
            </a:fld>
            <a:endParaRPr lang="en-US"/>
          </a:p>
        </p:txBody>
      </p:sp>
    </p:spTree>
    <p:extLst>
      <p:ext uri="{BB962C8B-B14F-4D97-AF65-F5344CB8AC3E}">
        <p14:creationId xmlns:p14="http://schemas.microsoft.com/office/powerpoint/2010/main" val="20657378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K5GW DOS </a:t>
            </a:r>
            <a:r>
              <a:rPr lang="en-US" smtClean="0"/>
              <a:t>Tracking Program</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25</a:t>
            </a:fld>
            <a:endParaRPr lang="en-US"/>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7878" t="10000" r="18939" b="23737"/>
          <a:stretch/>
        </p:blipFill>
        <p:spPr>
          <a:xfrm>
            <a:off x="228600" y="1447800"/>
            <a:ext cx="8636705" cy="4398818"/>
          </a:xfrm>
          <a:prstGeom prst="rect">
            <a:avLst/>
          </a:prstGeom>
        </p:spPr>
      </p:pic>
    </p:spTree>
    <p:extLst>
      <p:ext uri="{BB962C8B-B14F-4D97-AF65-F5344CB8AC3E}">
        <p14:creationId xmlns:p14="http://schemas.microsoft.com/office/powerpoint/2010/main" val="22607971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F1EHN EME System V7.0</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26</a:t>
            </a:fld>
            <a:endParaRPr lang="en-US"/>
          </a:p>
        </p:txBody>
      </p:sp>
      <p:pic>
        <p:nvPicPr>
          <p:cNvPr id="4098"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2040" t="4409" r="40264" b="50053"/>
          <a:stretch/>
        </p:blipFill>
        <p:spPr bwMode="auto">
          <a:xfrm>
            <a:off x="189248" y="1600200"/>
            <a:ext cx="8929352" cy="3962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325884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HB9Q Logger</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27</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894516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16756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in Rochester, MN in July 2016</a:t>
            </a:r>
            <a:endParaRPr lang="en-US" dirty="0"/>
          </a:p>
        </p:txBody>
      </p:sp>
      <p:sp>
        <p:nvSpPr>
          <p:cNvPr id="3" name="Content Placeholder 2"/>
          <p:cNvSpPr>
            <a:spLocks noGrp="1"/>
          </p:cNvSpPr>
          <p:nvPr>
            <p:ph idx="1"/>
          </p:nvPr>
        </p:nvSpPr>
        <p:spPr/>
        <p:txBody>
          <a:bodyPr/>
          <a:lstStyle/>
          <a:p>
            <a:r>
              <a:rPr lang="en-US" dirty="0" smtClean="0"/>
              <a:t>8 QSOS on JT-4F</a:t>
            </a:r>
          </a:p>
          <a:p>
            <a:r>
              <a:rPr lang="en-US" dirty="0" smtClean="0"/>
              <a:t>Worked OZ1LPR, HB9Q, G3WDG, OK1KIR, WA3LBI</a:t>
            </a:r>
          </a:p>
          <a:p>
            <a:r>
              <a:rPr lang="en-US" dirty="0" smtClean="0"/>
              <a:t>Heard and called SP6JLW on CW with no success. SP6JLW was armchair copy most of the time calling CQ</a:t>
            </a:r>
          </a:p>
          <a:p>
            <a:r>
              <a:rPr lang="en-US" dirty="0" smtClean="0"/>
              <a:t>Now on to results at MUD in St. Louis….</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28</a:t>
            </a:fld>
            <a:endParaRPr lang="en-US"/>
          </a:p>
        </p:txBody>
      </p:sp>
    </p:spTree>
    <p:extLst>
      <p:ext uri="{BB962C8B-B14F-4D97-AF65-F5344CB8AC3E}">
        <p14:creationId xmlns:p14="http://schemas.microsoft.com/office/powerpoint/2010/main" val="5231083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981200"/>
            <a:ext cx="8382000" cy="2209800"/>
          </a:xfrm>
        </p:spPr>
        <p:txBody>
          <a:bodyPr/>
          <a:lstStyle/>
          <a:p>
            <a:r>
              <a:rPr lang="en-US" dirty="0" smtClean="0"/>
              <a:t> </a:t>
            </a:r>
            <a:br>
              <a:rPr lang="en-US" dirty="0" smtClean="0"/>
            </a:br>
            <a:r>
              <a:rPr lang="en-US" dirty="0" smtClean="0"/>
              <a:t>Microwave Update Conference</a:t>
            </a:r>
            <a:br>
              <a:rPr lang="en-US" dirty="0" smtClean="0"/>
            </a:br>
            <a:r>
              <a:rPr lang="en-US" dirty="0" smtClean="0"/>
              <a:t>St. Louis, MO</a:t>
            </a:r>
            <a:br>
              <a:rPr lang="en-US" dirty="0" smtClean="0"/>
            </a:br>
            <a:r>
              <a:rPr lang="en-US" dirty="0" smtClean="0"/>
              <a:t>October 13</a:t>
            </a:r>
            <a:r>
              <a:rPr lang="en-US" baseline="30000" dirty="0"/>
              <a:t> </a:t>
            </a:r>
            <a:r>
              <a:rPr lang="en-US" baseline="30000" dirty="0" smtClean="0"/>
              <a:t>&amp;</a:t>
            </a:r>
            <a:r>
              <a:rPr lang="en-US" dirty="0" smtClean="0"/>
              <a:t> 14, 2016</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29</a:t>
            </a:fld>
            <a:endParaRPr lang="en-US"/>
          </a:p>
        </p:txBody>
      </p:sp>
    </p:spTree>
    <p:extLst>
      <p:ext uri="{BB962C8B-B14F-4D97-AF65-F5344CB8AC3E}">
        <p14:creationId xmlns:p14="http://schemas.microsoft.com/office/powerpoint/2010/main" val="417541248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WA5YWC / W5LUA </a:t>
            </a:r>
            <a:br>
              <a:rPr lang="en-US" dirty="0" smtClean="0"/>
            </a:br>
            <a:r>
              <a:rPr lang="en-US" dirty="0" smtClean="0"/>
              <a:t>Portable 3 cm EME Station</a:t>
            </a:r>
            <a:endParaRPr lang="en-US" dirty="0"/>
          </a:p>
        </p:txBody>
      </p:sp>
      <p:sp>
        <p:nvSpPr>
          <p:cNvPr id="3" name="Content Placeholder 2"/>
          <p:cNvSpPr>
            <a:spLocks noGrp="1"/>
          </p:cNvSpPr>
          <p:nvPr>
            <p:ph idx="1"/>
          </p:nvPr>
        </p:nvSpPr>
        <p:spPr>
          <a:xfrm>
            <a:off x="457200" y="1371600"/>
            <a:ext cx="8229600" cy="4876800"/>
          </a:xfrm>
        </p:spPr>
        <p:txBody>
          <a:bodyPr/>
          <a:lstStyle/>
          <a:p>
            <a:r>
              <a:rPr lang="en-US" sz="2000" dirty="0" smtClean="0"/>
              <a:t>W5LUA Rover Rig consisting of a 25 watt TWT and a system NF of  1 dB</a:t>
            </a:r>
          </a:p>
          <a:p>
            <a:r>
              <a:rPr lang="en-US" sz="2000" dirty="0" smtClean="0"/>
              <a:t>2 m WR-90 Flexible waveguide with 0.5 dB loss, compare to 2m of flexible .25 inch cable which will have 2 to 3 dB loss!</a:t>
            </a:r>
          </a:p>
          <a:p>
            <a:r>
              <a:rPr lang="en-US" sz="2000" dirty="0" smtClean="0"/>
              <a:t>What really matters for EME is what is the performance at the feed.</a:t>
            </a:r>
          </a:p>
          <a:p>
            <a:r>
              <a:rPr lang="en-US" sz="2000" dirty="0" smtClean="0"/>
              <a:t>Measured performance at feed was 22 watts power and a noise figure of 1.5 dB </a:t>
            </a:r>
          </a:p>
          <a:p>
            <a:r>
              <a:rPr lang="en-US" sz="2000" dirty="0" smtClean="0"/>
              <a:t>Combined with WA5YWC’s 35 inch prime focus dish with a VE4MA scalar feed resulted in 5 dB of sun noise.</a:t>
            </a:r>
          </a:p>
          <a:p>
            <a:r>
              <a:rPr lang="en-US" sz="2000" dirty="0" smtClean="0"/>
              <a:t>Moon noise = 0.2 to 0.25 dB, making it easy to track and or calibrate </a:t>
            </a:r>
            <a:r>
              <a:rPr lang="en-US" sz="2000" dirty="0" err="1" smtClean="0"/>
              <a:t>az</a:t>
            </a:r>
            <a:r>
              <a:rPr lang="en-US" sz="2000" dirty="0" smtClean="0"/>
              <a:t>/el by moon noise which is a plus.</a:t>
            </a:r>
          </a:p>
          <a:p>
            <a:r>
              <a:rPr lang="en-US" sz="2000" dirty="0" smtClean="0"/>
              <a:t>Net result was an easy JT-4F QSO with OK1KIR who was running a 4.6 m dish and 50 watts</a:t>
            </a:r>
          </a:p>
          <a:p>
            <a:r>
              <a:rPr lang="en-US" sz="2000" dirty="0" smtClean="0"/>
              <a:t>So what is next?</a:t>
            </a:r>
            <a:endParaRPr lang="en-US" sz="2000" dirty="0"/>
          </a:p>
        </p:txBody>
      </p:sp>
    </p:spTree>
    <p:extLst>
      <p:ext uri="{BB962C8B-B14F-4D97-AF65-F5344CB8AC3E}">
        <p14:creationId xmlns:p14="http://schemas.microsoft.com/office/powerpoint/2010/main" val="274866536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G3WDG at 2257Z</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30</a:t>
            </a:fld>
            <a:endParaRPr lang="en-US"/>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176" y="1295400"/>
            <a:ext cx="8538567"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70443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OZ1LPR at 2305Z</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31</a:t>
            </a:fld>
            <a:endParaRPr lang="en-US"/>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321151" cy="4678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423321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OK1KIR at 0033Z</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32</a:t>
            </a:fld>
            <a:endParaRPr lang="en-US"/>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077068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K5GW QSO </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33</a:t>
            </a:fld>
            <a:endParaRPr lang="en-US"/>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6957"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628025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7239000" cy="1143000"/>
          </a:xfrm>
        </p:spPr>
        <p:txBody>
          <a:bodyPr/>
          <a:lstStyle/>
          <a:p>
            <a:r>
              <a:rPr lang="en-US" dirty="0" smtClean="0"/>
              <a:t>Big surprise – G4CBW called us!</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34</a:t>
            </a:fld>
            <a:endParaRPr lang="en-US"/>
          </a:p>
        </p:txBody>
      </p:sp>
      <p:pic>
        <p:nvPicPr>
          <p:cNvPr id="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3400" y="1600200"/>
            <a:ext cx="8050085" cy="4525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12728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7620000" cy="1143000"/>
          </a:xfrm>
        </p:spPr>
        <p:txBody>
          <a:bodyPr/>
          <a:lstStyle/>
          <a:p>
            <a:r>
              <a:rPr lang="en-US" dirty="0" smtClean="0"/>
              <a:t>Screen at G4CBW – 1.5m dish/75W</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35</a:t>
            </a:fld>
            <a:endParaRPr lang="en-US"/>
          </a:p>
        </p:txBody>
      </p:sp>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3458" t="20238" r="29028" b="10963"/>
          <a:stretch/>
        </p:blipFill>
        <p:spPr bwMode="auto">
          <a:xfrm>
            <a:off x="-536575" y="1447800"/>
            <a:ext cx="9684204" cy="5032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9856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Results in EM48ss</a:t>
            </a:r>
            <a:endParaRPr lang="en-US" dirty="0"/>
          </a:p>
        </p:txBody>
      </p:sp>
      <p:sp>
        <p:nvSpPr>
          <p:cNvPr id="3" name="Content Placeholder 2"/>
          <p:cNvSpPr>
            <a:spLocks noGrp="1"/>
          </p:cNvSpPr>
          <p:nvPr>
            <p:ph idx="1"/>
          </p:nvPr>
        </p:nvSpPr>
        <p:spPr/>
        <p:txBody>
          <a:bodyPr/>
          <a:lstStyle/>
          <a:p>
            <a:r>
              <a:rPr lang="en-US" dirty="0" smtClean="0"/>
              <a:t>8 QSOs on JT-4F</a:t>
            </a:r>
          </a:p>
          <a:p>
            <a:r>
              <a:rPr lang="en-US" dirty="0" smtClean="0"/>
              <a:t>Worked G3WDG twice, OZ1LPR, OK1KIR, WA3LBI, K5GW, G4CBW, and OK1CA</a:t>
            </a:r>
          </a:p>
          <a:p>
            <a:r>
              <a:rPr lang="en-US" dirty="0" smtClean="0"/>
              <a:t>Highlight was working G4CBW who was running a 1.5 m dish and 75 watts</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36</a:t>
            </a:fld>
            <a:endParaRPr lang="en-US"/>
          </a:p>
        </p:txBody>
      </p:sp>
    </p:spTree>
    <p:extLst>
      <p:ext uri="{BB962C8B-B14F-4D97-AF65-F5344CB8AC3E}">
        <p14:creationId xmlns:p14="http://schemas.microsoft.com/office/powerpoint/2010/main" val="376898211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VK7MO Operating </a:t>
            </a:r>
            <a:r>
              <a:rPr lang="en-US" sz="3200" dirty="0"/>
              <a:t>Location at QH19, the most Northerly Grid locator on the </a:t>
            </a:r>
            <a:r>
              <a:rPr lang="en-US" sz="3200" dirty="0" smtClean="0"/>
              <a:t>Australian mainland</a:t>
            </a:r>
            <a:endParaRPr lang="en-US" sz="3200"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37</a:t>
            </a:fld>
            <a:endParaRPr lang="en-US"/>
          </a:p>
        </p:txBody>
      </p:sp>
      <p:pic>
        <p:nvPicPr>
          <p:cNvPr id="8" name="Content Placeholder 7"/>
          <p:cNvPicPr>
            <a:picLocks noGrp="1"/>
          </p:cNvPicPr>
          <p:nvPr>
            <p:ph idx="1"/>
          </p:nvPr>
        </p:nvPicPr>
        <p:blipFill>
          <a:blip r:embed="rId2"/>
          <a:srcRect/>
          <a:stretch>
            <a:fillRect/>
          </a:stretch>
        </p:blipFill>
        <p:spPr bwMode="auto">
          <a:xfrm>
            <a:off x="762000" y="1600200"/>
            <a:ext cx="7467600" cy="4830763"/>
          </a:xfrm>
          <a:prstGeom prst="rect">
            <a:avLst/>
          </a:prstGeom>
          <a:noFill/>
          <a:ln w="9525">
            <a:noFill/>
            <a:miter lim="800000"/>
            <a:headEnd/>
            <a:tailEnd/>
          </a:ln>
        </p:spPr>
      </p:pic>
      <p:sp>
        <p:nvSpPr>
          <p:cNvPr id="9" name="TextBox 8"/>
          <p:cNvSpPr txBox="1"/>
          <p:nvPr/>
        </p:nvSpPr>
        <p:spPr>
          <a:xfrm>
            <a:off x="3581400" y="1981200"/>
            <a:ext cx="4455066" cy="369332"/>
          </a:xfrm>
          <a:prstGeom prst="rect">
            <a:avLst/>
          </a:prstGeom>
          <a:solidFill>
            <a:schemeClr val="bg1"/>
          </a:solidFill>
        </p:spPr>
        <p:txBody>
          <a:bodyPr wrap="none" rtlCol="0">
            <a:spAutoFit/>
          </a:bodyPr>
          <a:lstStyle/>
          <a:p>
            <a:r>
              <a:rPr lang="en-US" dirty="0" smtClean="0"/>
              <a:t>1.13m Prime Focus Dish and 90 watts SS</a:t>
            </a:r>
            <a:endParaRPr lang="en-US" dirty="0"/>
          </a:p>
        </p:txBody>
      </p:sp>
    </p:spTree>
    <p:extLst>
      <p:ext uri="{BB962C8B-B14F-4D97-AF65-F5344CB8AC3E}">
        <p14:creationId xmlns:p14="http://schemas.microsoft.com/office/powerpoint/2010/main" val="6850604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7086600" cy="1143000"/>
          </a:xfrm>
        </p:spPr>
        <p:txBody>
          <a:bodyPr/>
          <a:lstStyle/>
          <a:p>
            <a:r>
              <a:rPr lang="en-US" sz="2800" dirty="0" smtClean="0"/>
              <a:t>Grids activated over the last few years on</a:t>
            </a:r>
            <a:br>
              <a:rPr lang="en-US" sz="2800" dirty="0" smtClean="0"/>
            </a:br>
            <a:r>
              <a:rPr lang="en-US" sz="2800" dirty="0" smtClean="0"/>
              <a:t> 3 cm EME by Rex VK7MO </a:t>
            </a:r>
            <a:endParaRPr lang="en-US" sz="2800"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38</a:t>
            </a:fld>
            <a:endParaRPr lang="en-US"/>
          </a:p>
        </p:txBody>
      </p:sp>
      <p:pic>
        <p:nvPicPr>
          <p:cNvPr id="6" name="Content Placeholder 5"/>
          <p:cNvPicPr>
            <a:picLocks noGrp="1"/>
          </p:cNvPicPr>
          <p:nvPr>
            <p:ph idx="1"/>
          </p:nvPr>
        </p:nvPicPr>
        <p:blipFill>
          <a:blip r:embed="rId2"/>
          <a:srcRect/>
          <a:stretch>
            <a:fillRect/>
          </a:stretch>
        </p:blipFill>
        <p:spPr bwMode="auto">
          <a:xfrm>
            <a:off x="228600" y="1371600"/>
            <a:ext cx="6400800" cy="4830763"/>
          </a:xfrm>
          <a:prstGeom prst="rect">
            <a:avLst/>
          </a:prstGeom>
          <a:noFill/>
          <a:ln w="9525">
            <a:noFill/>
            <a:miter lim="800000"/>
            <a:headEnd/>
            <a:tailEnd/>
          </a:ln>
        </p:spPr>
      </p:pic>
      <p:sp>
        <p:nvSpPr>
          <p:cNvPr id="7" name="TextBox 6"/>
          <p:cNvSpPr txBox="1"/>
          <p:nvPr/>
        </p:nvSpPr>
        <p:spPr>
          <a:xfrm>
            <a:off x="6705600" y="1981200"/>
            <a:ext cx="2286000" cy="2308324"/>
          </a:xfrm>
          <a:prstGeom prst="rect">
            <a:avLst/>
          </a:prstGeom>
          <a:noFill/>
        </p:spPr>
        <p:txBody>
          <a:bodyPr wrap="square" rtlCol="0">
            <a:spAutoFit/>
          </a:bodyPr>
          <a:lstStyle/>
          <a:p>
            <a:r>
              <a:rPr lang="en-US" dirty="0" smtClean="0"/>
              <a:t>OK1KIR’s grid map showing the grids they worked Rex in</a:t>
            </a:r>
          </a:p>
          <a:p>
            <a:endParaRPr lang="en-US" dirty="0" smtClean="0"/>
          </a:p>
          <a:p>
            <a:r>
              <a:rPr lang="en-US" dirty="0" smtClean="0"/>
              <a:t>The high lighted grids are on Rex’s recent grid run in 2018</a:t>
            </a:r>
            <a:endParaRPr lang="en-US" dirty="0"/>
          </a:p>
        </p:txBody>
      </p:sp>
    </p:spTree>
    <p:extLst>
      <p:ext uri="{BB962C8B-B14F-4D97-AF65-F5344CB8AC3E}">
        <p14:creationId xmlns:p14="http://schemas.microsoft.com/office/powerpoint/2010/main" val="3306737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315200" cy="1143000"/>
          </a:xfrm>
        </p:spPr>
        <p:txBody>
          <a:bodyPr/>
          <a:lstStyle/>
          <a:p>
            <a:r>
              <a:rPr lang="en-US" dirty="0" smtClean="0"/>
              <a:t>QRA-64D QSO with VK7MO QH24fk</a:t>
            </a:r>
            <a:endParaRPr lang="en-US"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609" r="4145"/>
          <a:stretch/>
        </p:blipFill>
        <p:spPr>
          <a:xfrm>
            <a:off x="0" y="2133600"/>
            <a:ext cx="9077794" cy="3635090"/>
          </a:xfrm>
        </p:spPr>
      </p:pic>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39</a:t>
            </a:fld>
            <a:endParaRPr lang="en-US"/>
          </a:p>
        </p:txBody>
      </p:sp>
      <p:sp>
        <p:nvSpPr>
          <p:cNvPr id="7" name="TextBox 6"/>
          <p:cNvSpPr txBox="1"/>
          <p:nvPr/>
        </p:nvSpPr>
        <p:spPr>
          <a:xfrm>
            <a:off x="304800" y="1473982"/>
            <a:ext cx="8382000" cy="646331"/>
          </a:xfrm>
          <a:prstGeom prst="rect">
            <a:avLst/>
          </a:prstGeom>
          <a:noFill/>
        </p:spPr>
        <p:txBody>
          <a:bodyPr wrap="square" rtlCol="0">
            <a:spAutoFit/>
          </a:bodyPr>
          <a:lstStyle/>
          <a:p>
            <a:r>
              <a:rPr lang="en-US" dirty="0" smtClean="0"/>
              <a:t>Stations start QSO by sending 1000 Hz tone in WSJT and view received signal in waterfall</a:t>
            </a:r>
            <a:endParaRPr lang="en-US" dirty="0"/>
          </a:p>
        </p:txBody>
      </p:sp>
    </p:spTree>
    <p:extLst>
      <p:ext uri="{BB962C8B-B14F-4D97-AF65-F5344CB8AC3E}">
        <p14:creationId xmlns:p14="http://schemas.microsoft.com/office/powerpoint/2010/main" val="37774978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Generation IF</a:t>
            </a:r>
            <a:endParaRPr lang="en-US" dirty="0"/>
          </a:p>
        </p:txBody>
      </p:sp>
      <p:sp>
        <p:nvSpPr>
          <p:cNvPr id="3" name="Content Placeholder 2"/>
          <p:cNvSpPr>
            <a:spLocks noGrp="1"/>
          </p:cNvSpPr>
          <p:nvPr>
            <p:ph idx="1"/>
          </p:nvPr>
        </p:nvSpPr>
        <p:spPr/>
        <p:txBody>
          <a:bodyPr/>
          <a:lstStyle/>
          <a:p>
            <a:r>
              <a:rPr lang="en-US" sz="2800" dirty="0" smtClean="0"/>
              <a:t>The Flex-1500 provided excellent performance plus a built-in </a:t>
            </a:r>
            <a:r>
              <a:rPr lang="en-US" sz="2800" dirty="0" err="1" smtClean="0"/>
              <a:t>panadapter</a:t>
            </a:r>
            <a:r>
              <a:rPr lang="en-US" sz="2800" dirty="0" smtClean="0"/>
              <a:t> and software controlled VAC (virtual audio cable) and VCOM (virtual com port) to connect to WSJT</a:t>
            </a:r>
          </a:p>
          <a:p>
            <a:r>
              <a:rPr lang="en-US" sz="2800" dirty="0" smtClean="0"/>
              <a:t>The only downside was the whole system is tied to a computer. </a:t>
            </a:r>
          </a:p>
          <a:p>
            <a:r>
              <a:rPr lang="en-US" sz="2800" dirty="0" smtClean="0"/>
              <a:t>I decided to try the </a:t>
            </a:r>
            <a:r>
              <a:rPr lang="en-US" sz="2800" dirty="0" err="1" smtClean="0"/>
              <a:t>Elecraft</a:t>
            </a:r>
            <a:r>
              <a:rPr lang="en-US" sz="2800" dirty="0" smtClean="0"/>
              <a:t> KX-3 and PX-3 combination for a rover/portable EME IF</a:t>
            </a:r>
          </a:p>
          <a:p>
            <a:r>
              <a:rPr lang="en-US" sz="2800" dirty="0" smtClean="0"/>
              <a:t>Laptop only used for WSJT</a:t>
            </a:r>
            <a:endParaRPr lang="en-US" sz="2800"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4</a:t>
            </a:fld>
            <a:endParaRPr lang="en-US"/>
          </a:p>
        </p:txBody>
      </p:sp>
    </p:spTree>
    <p:extLst>
      <p:ext uri="{BB962C8B-B14F-4D97-AF65-F5344CB8AC3E}">
        <p14:creationId xmlns:p14="http://schemas.microsoft.com/office/powerpoint/2010/main" val="21026980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QRA-64D QSO with VK7MO QH24fk</a:t>
            </a:r>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609" r="3968"/>
          <a:stretch/>
        </p:blipFill>
        <p:spPr>
          <a:xfrm>
            <a:off x="-7257" y="2209800"/>
            <a:ext cx="9097746" cy="3635090"/>
          </a:xfrm>
        </p:spPr>
      </p:pic>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40</a:t>
            </a:fld>
            <a:endParaRPr lang="en-US"/>
          </a:p>
        </p:txBody>
      </p:sp>
      <p:sp>
        <p:nvSpPr>
          <p:cNvPr id="7" name="TextBox 6"/>
          <p:cNvSpPr txBox="1"/>
          <p:nvPr/>
        </p:nvSpPr>
        <p:spPr>
          <a:xfrm>
            <a:off x="685800" y="1447800"/>
            <a:ext cx="7162800" cy="646331"/>
          </a:xfrm>
          <a:prstGeom prst="rect">
            <a:avLst/>
          </a:prstGeom>
          <a:noFill/>
        </p:spPr>
        <p:txBody>
          <a:bodyPr wrap="square" rtlCol="0">
            <a:spAutoFit/>
          </a:bodyPr>
          <a:lstStyle/>
          <a:p>
            <a:r>
              <a:rPr lang="en-US" dirty="0" smtClean="0"/>
              <a:t>When one station, usually dx station, is content with signal strength, he sends 1250 Hz indicating it is time to send messages</a:t>
            </a:r>
            <a:endParaRPr lang="en-US" dirty="0"/>
          </a:p>
        </p:txBody>
      </p:sp>
    </p:spTree>
    <p:extLst>
      <p:ext uri="{BB962C8B-B14F-4D97-AF65-F5344CB8AC3E}">
        <p14:creationId xmlns:p14="http://schemas.microsoft.com/office/powerpoint/2010/main" val="32402255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QRA-64D QSO with VK7MO QH24fk</a:t>
            </a:r>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5741" r="3968"/>
          <a:stretch/>
        </p:blipFill>
        <p:spPr>
          <a:xfrm>
            <a:off x="0" y="1969532"/>
            <a:ext cx="9082782" cy="3635090"/>
          </a:xfrm>
        </p:spPr>
      </p:pic>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41</a:t>
            </a:fld>
            <a:endParaRPr lang="en-US"/>
          </a:p>
        </p:txBody>
      </p:sp>
      <p:sp>
        <p:nvSpPr>
          <p:cNvPr id="7" name="TextBox 6"/>
          <p:cNvSpPr txBox="1"/>
          <p:nvPr/>
        </p:nvSpPr>
        <p:spPr>
          <a:xfrm>
            <a:off x="1752600" y="1600200"/>
            <a:ext cx="5121915" cy="369332"/>
          </a:xfrm>
          <a:prstGeom prst="rect">
            <a:avLst/>
          </a:prstGeom>
          <a:noFill/>
        </p:spPr>
        <p:txBody>
          <a:bodyPr wrap="none" rtlCol="0">
            <a:spAutoFit/>
          </a:bodyPr>
          <a:lstStyle/>
          <a:p>
            <a:r>
              <a:rPr lang="en-US" dirty="0" smtClean="0"/>
              <a:t>The QSO is completed in a short amount of time</a:t>
            </a:r>
            <a:endParaRPr lang="en-US" dirty="0"/>
          </a:p>
        </p:txBody>
      </p:sp>
    </p:spTree>
    <p:extLst>
      <p:ext uri="{BB962C8B-B14F-4D97-AF65-F5344CB8AC3E}">
        <p14:creationId xmlns:p14="http://schemas.microsoft.com/office/powerpoint/2010/main" val="22243505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 QRA-64D </a:t>
            </a:r>
            <a:r>
              <a:rPr lang="en-US" dirty="0"/>
              <a:t>QSO with VK7MO </a:t>
            </a:r>
            <a:r>
              <a:rPr lang="en-US" dirty="0" smtClean="0"/>
              <a:t>QH17hu</a:t>
            </a:r>
            <a:endParaRPr lang="en-US" dirty="0"/>
          </a:p>
        </p:txBody>
      </p:sp>
      <p:pic>
        <p:nvPicPr>
          <p:cNvPr id="6" name="Content Placeholder 5"/>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20723" r="44885" b="14963"/>
          <a:stretch/>
        </p:blipFill>
        <p:spPr>
          <a:xfrm>
            <a:off x="152400" y="1371600"/>
            <a:ext cx="6248400" cy="4964611"/>
          </a:xfrm>
        </p:spPr>
      </p:pic>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42</a:t>
            </a:fld>
            <a:endParaRPr lang="en-US"/>
          </a:p>
        </p:txBody>
      </p:sp>
      <p:sp>
        <p:nvSpPr>
          <p:cNvPr id="7" name="TextBox 6"/>
          <p:cNvSpPr txBox="1"/>
          <p:nvPr/>
        </p:nvSpPr>
        <p:spPr>
          <a:xfrm>
            <a:off x="6509946" y="2133600"/>
            <a:ext cx="2634054" cy="923330"/>
          </a:xfrm>
          <a:prstGeom prst="rect">
            <a:avLst/>
          </a:prstGeom>
          <a:noFill/>
        </p:spPr>
        <p:txBody>
          <a:bodyPr wrap="none" rtlCol="0">
            <a:spAutoFit/>
          </a:bodyPr>
          <a:lstStyle/>
          <a:p>
            <a:r>
              <a:rPr lang="en-US" dirty="0" smtClean="0"/>
              <a:t>No internet required</a:t>
            </a:r>
          </a:p>
          <a:p>
            <a:r>
              <a:rPr lang="en-US" dirty="0" smtClean="0"/>
              <a:t>Just time and frequency</a:t>
            </a:r>
          </a:p>
          <a:p>
            <a:r>
              <a:rPr lang="en-US" dirty="0" smtClean="0"/>
              <a:t>with CFOM mode</a:t>
            </a:r>
            <a:endParaRPr lang="en-US" dirty="0"/>
          </a:p>
        </p:txBody>
      </p:sp>
    </p:spTree>
    <p:extLst>
      <p:ext uri="{BB962C8B-B14F-4D97-AF65-F5344CB8AC3E}">
        <p14:creationId xmlns:p14="http://schemas.microsoft.com/office/powerpoint/2010/main" val="27814570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WSJT1.9.1</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43</a:t>
            </a:fld>
            <a:endParaRPr lang="en-US"/>
          </a:p>
        </p:txBody>
      </p:sp>
      <p:pic>
        <p:nvPicPr>
          <p:cNvPr id="205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35227" b="29288"/>
          <a:stretch/>
        </p:blipFill>
        <p:spPr bwMode="auto">
          <a:xfrm>
            <a:off x="3629" y="1600199"/>
            <a:ext cx="5959151"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4837" t="14831" r="5044" b="28819"/>
          <a:stretch/>
        </p:blipFill>
        <p:spPr bwMode="auto">
          <a:xfrm>
            <a:off x="6052458" y="1828800"/>
            <a:ext cx="2994338" cy="3149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878996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52400"/>
            <a:ext cx="7391400" cy="1143000"/>
          </a:xfrm>
        </p:spPr>
        <p:txBody>
          <a:bodyPr/>
          <a:lstStyle/>
          <a:p>
            <a:r>
              <a:rPr lang="en-US" dirty="0" smtClean="0"/>
              <a:t> “Full Doppler to DX Grid”</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44</a:t>
            </a:fld>
            <a:endParaRPr lang="en-US"/>
          </a:p>
        </p:txBody>
      </p:sp>
      <p:pic>
        <p:nvPicPr>
          <p:cNvPr id="6"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4837" t="14831" r="5044" b="28819"/>
          <a:stretch/>
        </p:blipFill>
        <p:spPr bwMode="auto">
          <a:xfrm>
            <a:off x="609600" y="1676400"/>
            <a:ext cx="3918828" cy="4122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181600" y="1447800"/>
            <a:ext cx="3686629" cy="4708981"/>
          </a:xfrm>
          <a:prstGeom prst="rect">
            <a:avLst/>
          </a:prstGeom>
          <a:noFill/>
        </p:spPr>
        <p:txBody>
          <a:bodyPr wrap="square" rtlCol="0">
            <a:spAutoFit/>
          </a:bodyPr>
          <a:lstStyle/>
          <a:p>
            <a:r>
              <a:rPr lang="en-US" sz="2000" dirty="0" smtClean="0"/>
              <a:t>Sets your receive and transmit frequencies based on the mutual </a:t>
            </a:r>
            <a:r>
              <a:rPr lang="en-US" sz="2000" dirty="0" err="1" smtClean="0"/>
              <a:t>doppler</a:t>
            </a:r>
            <a:r>
              <a:rPr lang="en-US" sz="2000" dirty="0" smtClean="0"/>
              <a:t> between your 6 digit grid square and the 6 digit grid square of the station that you are attempting to work. </a:t>
            </a:r>
          </a:p>
          <a:p>
            <a:r>
              <a:rPr lang="en-US" sz="2000" dirty="0" smtClean="0"/>
              <a:t>This allows the other station to merely set their receive and transmit frequency on the “sked frequency” and operate </a:t>
            </a:r>
            <a:r>
              <a:rPr lang="en-US" sz="2000" dirty="0" err="1" smtClean="0"/>
              <a:t>transceive</a:t>
            </a:r>
            <a:r>
              <a:rPr lang="en-US" sz="2000" dirty="0" smtClean="0"/>
              <a:t> and you do all the “hard lifting” with </a:t>
            </a:r>
            <a:r>
              <a:rPr lang="en-US" sz="2000" dirty="0" err="1" smtClean="0"/>
              <a:t>doppler</a:t>
            </a:r>
            <a:r>
              <a:rPr lang="en-US" sz="2000" dirty="0" smtClean="0"/>
              <a:t>. This mode only works between you and the station that you are scheduling. </a:t>
            </a:r>
          </a:p>
        </p:txBody>
      </p:sp>
      <p:cxnSp>
        <p:nvCxnSpPr>
          <p:cNvPr id="11" name="Straight Arrow Connector 10"/>
          <p:cNvCxnSpPr/>
          <p:nvPr/>
        </p:nvCxnSpPr>
        <p:spPr>
          <a:xfrm flipH="1">
            <a:off x="3733800" y="1600200"/>
            <a:ext cx="1447800" cy="914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3274652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“Own Echo”</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45</a:t>
            </a:fld>
            <a:endParaRPr lang="en-US"/>
          </a:p>
        </p:txBody>
      </p:sp>
      <p:pic>
        <p:nvPicPr>
          <p:cNvPr id="6"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4837" t="14831" r="5044" b="28819"/>
          <a:stretch/>
        </p:blipFill>
        <p:spPr bwMode="auto">
          <a:xfrm>
            <a:off x="609600" y="1676400"/>
            <a:ext cx="3918828" cy="4122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181600" y="1905000"/>
            <a:ext cx="3505200" cy="3416320"/>
          </a:xfrm>
          <a:prstGeom prst="rect">
            <a:avLst/>
          </a:prstGeom>
          <a:noFill/>
        </p:spPr>
        <p:txBody>
          <a:bodyPr wrap="square" rtlCol="0">
            <a:spAutoFit/>
          </a:bodyPr>
          <a:lstStyle/>
          <a:p>
            <a:r>
              <a:rPr lang="en-US" sz="2400" dirty="0" smtClean="0"/>
              <a:t>Sets your transmit frequency on the “sked frequency” and sets your receive frequency to your echo or self </a:t>
            </a:r>
            <a:r>
              <a:rPr lang="en-US" sz="2400" dirty="0" err="1" smtClean="0"/>
              <a:t>doppler</a:t>
            </a:r>
            <a:r>
              <a:rPr lang="en-US" sz="2400" dirty="0" smtClean="0"/>
              <a:t> frequency. </a:t>
            </a:r>
          </a:p>
          <a:p>
            <a:r>
              <a:rPr lang="en-US" sz="2400" dirty="0" smtClean="0"/>
              <a:t>Useful for hearing your echoes at your location only.   </a:t>
            </a:r>
          </a:p>
        </p:txBody>
      </p:sp>
      <p:cxnSp>
        <p:nvCxnSpPr>
          <p:cNvPr id="11" name="Straight Arrow Connector 10"/>
          <p:cNvCxnSpPr/>
          <p:nvPr/>
        </p:nvCxnSpPr>
        <p:spPr>
          <a:xfrm flipH="1">
            <a:off x="3200400" y="2133600"/>
            <a:ext cx="1981200" cy="5334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2438908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228600"/>
            <a:ext cx="7391400" cy="1143000"/>
          </a:xfrm>
        </p:spPr>
        <p:txBody>
          <a:bodyPr/>
          <a:lstStyle/>
          <a:p>
            <a:r>
              <a:rPr lang="en-US" dirty="0" smtClean="0"/>
              <a:t> “Constant Frequency on Moon”</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46</a:t>
            </a:fld>
            <a:endParaRPr lang="en-US"/>
          </a:p>
        </p:txBody>
      </p:sp>
      <p:pic>
        <p:nvPicPr>
          <p:cNvPr id="6"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4837" t="14831" r="5044" b="28819"/>
          <a:stretch/>
        </p:blipFill>
        <p:spPr bwMode="auto">
          <a:xfrm>
            <a:off x="609600" y="1676400"/>
            <a:ext cx="3918828" cy="4122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181600" y="1447800"/>
            <a:ext cx="3505200" cy="4708981"/>
          </a:xfrm>
          <a:prstGeom prst="rect">
            <a:avLst/>
          </a:prstGeom>
          <a:noFill/>
        </p:spPr>
        <p:txBody>
          <a:bodyPr wrap="square" rtlCol="0">
            <a:spAutoFit/>
          </a:bodyPr>
          <a:lstStyle/>
          <a:p>
            <a:r>
              <a:rPr lang="en-US" sz="2000" dirty="0" smtClean="0"/>
              <a:t>Sets your receive and transmit frequencies such that the “man on the moon” would be able to communicate with you on the sked frequency with you living on earth. In effect the frequency offset is half your self </a:t>
            </a:r>
            <a:r>
              <a:rPr lang="en-US" sz="2000" dirty="0" err="1" smtClean="0"/>
              <a:t>doppler</a:t>
            </a:r>
            <a:r>
              <a:rPr lang="en-US" sz="2000" dirty="0" smtClean="0"/>
              <a:t> frequency.</a:t>
            </a:r>
          </a:p>
          <a:p>
            <a:r>
              <a:rPr lang="en-US" sz="2000" dirty="0" smtClean="0"/>
              <a:t>This allows you to hear your own echoes all the time and also any station that is calling you on EME using CFOM on the sked frequency.</a:t>
            </a:r>
          </a:p>
          <a:p>
            <a:r>
              <a:rPr lang="en-US" sz="2000" dirty="0" smtClean="0"/>
              <a:t>This is the preferred mode!</a:t>
            </a:r>
          </a:p>
        </p:txBody>
      </p:sp>
      <p:cxnSp>
        <p:nvCxnSpPr>
          <p:cNvPr id="11" name="Straight Arrow Connector 10"/>
          <p:cNvCxnSpPr/>
          <p:nvPr/>
        </p:nvCxnSpPr>
        <p:spPr>
          <a:xfrm flipH="1">
            <a:off x="3962400" y="1676400"/>
            <a:ext cx="1219200" cy="1219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522154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500" y="152400"/>
            <a:ext cx="7391400" cy="1143000"/>
          </a:xfrm>
        </p:spPr>
        <p:txBody>
          <a:bodyPr/>
          <a:lstStyle/>
          <a:p>
            <a:r>
              <a:rPr lang="en-US" dirty="0" smtClean="0"/>
              <a:t> “On DX Echo”</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47</a:t>
            </a:fld>
            <a:endParaRPr lang="en-US"/>
          </a:p>
        </p:txBody>
      </p:sp>
      <p:pic>
        <p:nvPicPr>
          <p:cNvPr id="6"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4837" t="14831" r="5044" b="28819"/>
          <a:stretch/>
        </p:blipFill>
        <p:spPr bwMode="auto">
          <a:xfrm>
            <a:off x="609600" y="1676400"/>
            <a:ext cx="3918828" cy="4122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181600" y="1447800"/>
            <a:ext cx="3686629" cy="4708981"/>
          </a:xfrm>
          <a:prstGeom prst="rect">
            <a:avLst/>
          </a:prstGeom>
          <a:noFill/>
        </p:spPr>
        <p:txBody>
          <a:bodyPr wrap="square" rtlCol="0">
            <a:spAutoFit/>
          </a:bodyPr>
          <a:lstStyle/>
          <a:p>
            <a:r>
              <a:rPr lang="en-US" sz="2000" dirty="0" smtClean="0"/>
              <a:t>DX station announces their transmit frequency. You want to be on their echo frequency. Even if they are a small station, they know where to tune for their echo. So you want to position your transmit frequency such that you will appear on their echo frequency. This mode will provide the correct transmit and receive frequencies for you to hear the DX station and you to be heard by the DX station. </a:t>
            </a:r>
          </a:p>
        </p:txBody>
      </p:sp>
      <p:cxnSp>
        <p:nvCxnSpPr>
          <p:cNvPr id="11" name="Straight Arrow Connector 10"/>
          <p:cNvCxnSpPr/>
          <p:nvPr/>
        </p:nvCxnSpPr>
        <p:spPr>
          <a:xfrm flipH="1">
            <a:off x="3276600" y="1600200"/>
            <a:ext cx="1905000" cy="15240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01734520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WSJT  “Call DX”</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48</a:t>
            </a:fld>
            <a:endParaRPr lang="en-US"/>
          </a:p>
        </p:txBody>
      </p:sp>
      <p:pic>
        <p:nvPicPr>
          <p:cNvPr id="6" name="Picture 3"/>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64837" t="14831" r="5044" b="28819"/>
          <a:stretch/>
        </p:blipFill>
        <p:spPr bwMode="auto">
          <a:xfrm>
            <a:off x="609600" y="1676400"/>
            <a:ext cx="3918828" cy="4122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181600" y="1905000"/>
            <a:ext cx="3505200" cy="3785652"/>
          </a:xfrm>
          <a:prstGeom prst="rect">
            <a:avLst/>
          </a:prstGeom>
          <a:noFill/>
        </p:spPr>
        <p:txBody>
          <a:bodyPr wrap="square" rtlCol="0">
            <a:spAutoFit/>
          </a:bodyPr>
          <a:lstStyle/>
          <a:p>
            <a:r>
              <a:rPr lang="en-US" sz="2400" dirty="0" smtClean="0"/>
              <a:t>Adjusts your transmit frequency to put your echo on your received frequency.</a:t>
            </a:r>
          </a:p>
          <a:p>
            <a:r>
              <a:rPr lang="en-US" sz="2400" dirty="0" smtClean="0"/>
              <a:t>Useful for hearing your echoes and putting your echoes on the frequency of the station that you are listening to and trying to work.</a:t>
            </a:r>
          </a:p>
        </p:txBody>
      </p:sp>
      <p:cxnSp>
        <p:nvCxnSpPr>
          <p:cNvPr id="11" name="Straight Arrow Connector 10"/>
          <p:cNvCxnSpPr/>
          <p:nvPr/>
        </p:nvCxnSpPr>
        <p:spPr>
          <a:xfrm flipH="1">
            <a:off x="3120571" y="2133600"/>
            <a:ext cx="2061030" cy="12192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52277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Now that you are confused..</a:t>
            </a:r>
            <a:endParaRPr lang="en-US" dirty="0"/>
          </a:p>
        </p:txBody>
      </p:sp>
      <p:sp>
        <p:nvSpPr>
          <p:cNvPr id="3" name="Content Placeholder 2"/>
          <p:cNvSpPr>
            <a:spLocks noGrp="1"/>
          </p:cNvSpPr>
          <p:nvPr>
            <p:ph idx="1"/>
          </p:nvPr>
        </p:nvSpPr>
        <p:spPr/>
        <p:txBody>
          <a:bodyPr/>
          <a:lstStyle/>
          <a:p>
            <a:r>
              <a:rPr lang="en-US" sz="2400" dirty="0" smtClean="0"/>
              <a:t>If you are confident of your frequency and your location with a 6 digit </a:t>
            </a:r>
            <a:r>
              <a:rPr lang="en-US" sz="2400" dirty="0" err="1" smtClean="0"/>
              <a:t>gridsquare</a:t>
            </a:r>
            <a:r>
              <a:rPr lang="en-US" sz="2400" dirty="0" smtClean="0"/>
              <a:t> by being GPS locked but lack the ability to do any mutual </a:t>
            </a:r>
            <a:r>
              <a:rPr lang="en-US" sz="2400" dirty="0" err="1" smtClean="0"/>
              <a:t>doppler</a:t>
            </a:r>
            <a:r>
              <a:rPr lang="en-US" sz="2400" dirty="0" smtClean="0"/>
              <a:t> frequency correction then..</a:t>
            </a:r>
          </a:p>
          <a:p>
            <a:r>
              <a:rPr lang="en-US" sz="2400" dirty="0" smtClean="0"/>
              <a:t>Request the following of the station you are attempting to work.</a:t>
            </a:r>
          </a:p>
          <a:p>
            <a:r>
              <a:rPr lang="en-US" sz="2400" dirty="0" smtClean="0"/>
              <a:t>Have the station you are trying to work do the full mutual </a:t>
            </a:r>
            <a:r>
              <a:rPr lang="en-US" sz="2400" dirty="0" err="1" smtClean="0"/>
              <a:t>doppler</a:t>
            </a:r>
            <a:r>
              <a:rPr lang="en-US" sz="2400" dirty="0" smtClean="0"/>
              <a:t> frequency correction on your desired sked frequency. This is the “Full Doppler to DX Grid” mode. This allows you to run </a:t>
            </a:r>
            <a:r>
              <a:rPr lang="en-US" sz="2400" dirty="0" err="1" smtClean="0"/>
              <a:t>transceive</a:t>
            </a:r>
            <a:r>
              <a:rPr lang="en-US" sz="2400" dirty="0" smtClean="0"/>
              <a:t> on the sked frequency. </a:t>
            </a:r>
            <a:endParaRPr lang="en-US" sz="2400"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49</a:t>
            </a:fld>
            <a:endParaRPr lang="en-US"/>
          </a:p>
        </p:txBody>
      </p:sp>
    </p:spTree>
    <p:extLst>
      <p:ext uri="{BB962C8B-B14F-4D97-AF65-F5344CB8AC3E}">
        <p14:creationId xmlns:p14="http://schemas.microsoft.com/office/powerpoint/2010/main" val="30764994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KX-3 &amp; PX-3 as MW IF</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5</a:t>
            </a:fld>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429615"/>
            <a:ext cx="8077200" cy="4543425"/>
          </a:xfrm>
          <a:prstGeom prst="rect">
            <a:avLst/>
          </a:prstGeom>
        </p:spPr>
      </p:pic>
      <p:sp>
        <p:nvSpPr>
          <p:cNvPr id="3" name="TextBox 2"/>
          <p:cNvSpPr txBox="1"/>
          <p:nvPr/>
        </p:nvSpPr>
        <p:spPr>
          <a:xfrm>
            <a:off x="3171616" y="4782233"/>
            <a:ext cx="2800767" cy="646331"/>
          </a:xfrm>
          <a:prstGeom prst="rect">
            <a:avLst/>
          </a:prstGeom>
          <a:noFill/>
        </p:spPr>
        <p:txBody>
          <a:bodyPr wrap="none" rtlCol="0">
            <a:spAutoFit/>
          </a:bodyPr>
          <a:lstStyle/>
          <a:p>
            <a:r>
              <a:rPr lang="en-US" dirty="0" smtClean="0">
                <a:solidFill>
                  <a:schemeClr val="bg1"/>
                </a:solidFill>
              </a:rPr>
              <a:t>Connections to Computer</a:t>
            </a:r>
          </a:p>
          <a:p>
            <a:r>
              <a:rPr lang="en-US" dirty="0" smtClean="0">
                <a:solidFill>
                  <a:schemeClr val="bg1"/>
                </a:solidFill>
              </a:rPr>
              <a:t>Mic, </a:t>
            </a:r>
            <a:r>
              <a:rPr lang="en-US" dirty="0" err="1" smtClean="0">
                <a:solidFill>
                  <a:schemeClr val="bg1"/>
                </a:solidFill>
              </a:rPr>
              <a:t>rcve</a:t>
            </a:r>
            <a:r>
              <a:rPr lang="en-US" dirty="0" smtClean="0">
                <a:solidFill>
                  <a:schemeClr val="bg1"/>
                </a:solidFill>
              </a:rPr>
              <a:t> audio, and USB</a:t>
            </a:r>
            <a:endParaRPr lang="en-US" dirty="0">
              <a:solidFill>
                <a:schemeClr val="bg1"/>
              </a:solidFill>
            </a:endParaRPr>
          </a:p>
        </p:txBody>
      </p:sp>
      <p:cxnSp>
        <p:nvCxnSpPr>
          <p:cNvPr id="8" name="Straight Arrow Connector 7"/>
          <p:cNvCxnSpPr/>
          <p:nvPr/>
        </p:nvCxnSpPr>
        <p:spPr>
          <a:xfrm flipH="1">
            <a:off x="1828800" y="5105398"/>
            <a:ext cx="1143000"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39270142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you decide to call CQ on a particular frequency?</a:t>
            </a:r>
            <a:endParaRPr lang="en-US" dirty="0"/>
          </a:p>
        </p:txBody>
      </p:sp>
      <p:sp>
        <p:nvSpPr>
          <p:cNvPr id="3" name="Content Placeholder 2"/>
          <p:cNvSpPr>
            <a:spLocks noGrp="1"/>
          </p:cNvSpPr>
          <p:nvPr>
            <p:ph idx="1"/>
          </p:nvPr>
        </p:nvSpPr>
        <p:spPr/>
        <p:txBody>
          <a:bodyPr/>
          <a:lstStyle/>
          <a:p>
            <a:r>
              <a:rPr lang="en-US" sz="2800" dirty="0" smtClean="0"/>
              <a:t>Stations you are trying to work will need to know your 6 digit grid square to calculate where they will receive you on their radio dial and where they need to transmit based on mutual </a:t>
            </a:r>
            <a:r>
              <a:rPr lang="en-US" sz="2800" dirty="0" err="1" smtClean="0"/>
              <a:t>doppler</a:t>
            </a:r>
            <a:r>
              <a:rPr lang="en-US" sz="2800" dirty="0" smtClean="0"/>
              <a:t> between their grid square and your grid square.</a:t>
            </a:r>
          </a:p>
          <a:p>
            <a:r>
              <a:rPr lang="en-US" sz="2800" dirty="0" smtClean="0"/>
              <a:t>Stations using WSJT will use the “Full Doppler to DX Grid” mode to find you and call you. This method involves the use of mutual </a:t>
            </a:r>
            <a:r>
              <a:rPr lang="en-US" sz="2800" dirty="0" err="1" smtClean="0"/>
              <a:t>doppler</a:t>
            </a:r>
            <a:r>
              <a:rPr lang="en-US" sz="2800" dirty="0" smtClean="0"/>
              <a:t> based on their 6 digit grid square and your 6 digit grid square.</a:t>
            </a:r>
          </a:p>
          <a:p>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50</a:t>
            </a:fld>
            <a:endParaRPr lang="en-US"/>
          </a:p>
        </p:txBody>
      </p:sp>
    </p:spTree>
    <p:extLst>
      <p:ext uri="{BB962C8B-B14F-4D97-AF65-F5344CB8AC3E}">
        <p14:creationId xmlns:p14="http://schemas.microsoft.com/office/powerpoint/2010/main" val="185074655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a:xfrm>
            <a:off x="457200" y="1447800"/>
            <a:ext cx="8229600" cy="4525963"/>
          </a:xfrm>
        </p:spPr>
        <p:txBody>
          <a:bodyPr/>
          <a:lstStyle/>
          <a:p>
            <a:r>
              <a:rPr lang="en-US" dirty="0" smtClean="0"/>
              <a:t>Although the frequency aspect may sound intimidating don’t be alarmed.</a:t>
            </a:r>
          </a:p>
          <a:p>
            <a:r>
              <a:rPr lang="en-US" dirty="0" smtClean="0"/>
              <a:t>If you are peaked on moon noise and are within a couple hundred Hz on frequency at 10 GHz and you are within a second or two on time…..you will be successful.</a:t>
            </a:r>
          </a:p>
          <a:p>
            <a:r>
              <a:rPr lang="en-US" dirty="0" smtClean="0"/>
              <a:t>I will be glad to try with you on 10 GHz EME…I have a 5 meter dish and 250 watts in the shack.</a:t>
            </a:r>
            <a:endParaRPr lang="en-US" dirty="0"/>
          </a:p>
          <a:p>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51</a:t>
            </a:fld>
            <a:endParaRPr lang="en-US"/>
          </a:p>
        </p:txBody>
      </p:sp>
    </p:spTree>
    <p:extLst>
      <p:ext uri="{BB962C8B-B14F-4D97-AF65-F5344CB8AC3E}">
        <p14:creationId xmlns:p14="http://schemas.microsoft.com/office/powerpoint/2010/main" val="20252566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Thanks for Listening!</a:t>
            </a:r>
            <a:endParaRPr lang="en-US" dirty="0"/>
          </a:p>
        </p:txBody>
      </p:sp>
      <p:sp>
        <p:nvSpPr>
          <p:cNvPr id="3" name="Content Placeholder 2"/>
          <p:cNvSpPr>
            <a:spLocks noGrp="1"/>
          </p:cNvSpPr>
          <p:nvPr>
            <p:ph idx="1"/>
          </p:nvPr>
        </p:nvSpPr>
        <p:spPr/>
        <p:txBody>
          <a:bodyPr/>
          <a:lstStyle/>
          <a:p>
            <a:r>
              <a:rPr lang="en-US" dirty="0" smtClean="0"/>
              <a:t>Any questions?</a:t>
            </a:r>
          </a:p>
          <a:p>
            <a:r>
              <a:rPr lang="en-US" dirty="0" smtClean="0"/>
              <a:t>pdf will be up on </a:t>
            </a:r>
            <a:r>
              <a:rPr lang="en-US" dirty="0" smtClean="0">
                <a:hlinkClick r:id="rId2"/>
              </a:rPr>
              <a:t>www.ntms.org</a:t>
            </a:r>
            <a:r>
              <a:rPr lang="en-US" dirty="0" smtClean="0"/>
              <a:t> </a:t>
            </a:r>
          </a:p>
          <a:p>
            <a:r>
              <a:rPr lang="en-US" dirty="0" smtClean="0"/>
              <a:t>My email is </a:t>
            </a:r>
            <a:r>
              <a:rPr lang="en-US" dirty="0" smtClean="0">
                <a:hlinkClick r:id="rId3"/>
              </a:rPr>
              <a:t>w5lua@sbcglobal.net</a:t>
            </a:r>
            <a:endParaRPr lang="en-US" dirty="0" smtClean="0"/>
          </a:p>
          <a:p>
            <a:r>
              <a:rPr lang="en-US" dirty="0" smtClean="0"/>
              <a:t>73 </a:t>
            </a:r>
            <a:r>
              <a:rPr lang="en-US" dirty="0"/>
              <a:t>and see you on the moon</a:t>
            </a:r>
            <a:r>
              <a:rPr lang="en-US" dirty="0" smtClean="0"/>
              <a:t>!</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52</a:t>
            </a:fld>
            <a:endParaRPr lang="en-US"/>
          </a:p>
        </p:txBody>
      </p:sp>
    </p:spTree>
    <p:extLst>
      <p:ext uri="{BB962C8B-B14F-4D97-AF65-F5344CB8AC3E}">
        <p14:creationId xmlns:p14="http://schemas.microsoft.com/office/powerpoint/2010/main" val="445838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Generation EME Setup</a:t>
            </a:r>
            <a:endParaRPr lang="en-US" dirty="0"/>
          </a:p>
        </p:txBody>
      </p:sp>
      <p:sp>
        <p:nvSpPr>
          <p:cNvPr id="3" name="Content Placeholder 2"/>
          <p:cNvSpPr>
            <a:spLocks noGrp="1"/>
          </p:cNvSpPr>
          <p:nvPr>
            <p:ph idx="1"/>
          </p:nvPr>
        </p:nvSpPr>
        <p:spPr/>
        <p:txBody>
          <a:bodyPr/>
          <a:lstStyle/>
          <a:p>
            <a:r>
              <a:rPr lang="en-US" sz="2400" dirty="0" smtClean="0"/>
              <a:t>No matter what size dish one uses for EME, there are a couple of things that should always be considered.</a:t>
            </a:r>
          </a:p>
          <a:p>
            <a:r>
              <a:rPr lang="en-US" sz="2400" dirty="0" smtClean="0"/>
              <a:t>Mounting the LNA at the feed is a major goal in building an EME station.</a:t>
            </a:r>
          </a:p>
          <a:p>
            <a:r>
              <a:rPr lang="en-US" sz="2400" dirty="0" smtClean="0"/>
              <a:t>Generating the most power possible at the feed is also important.</a:t>
            </a:r>
          </a:p>
          <a:p>
            <a:r>
              <a:rPr lang="en-US" sz="2400" dirty="0" smtClean="0"/>
              <a:t>I use TWTs at home in the shack but only so I can take advantage of having high power on both EME and </a:t>
            </a:r>
            <a:r>
              <a:rPr lang="en-US" sz="2400" dirty="0" err="1" smtClean="0"/>
              <a:t>tropo</a:t>
            </a:r>
            <a:r>
              <a:rPr lang="en-US" sz="2400" dirty="0" smtClean="0"/>
              <a:t>.</a:t>
            </a:r>
          </a:p>
          <a:p>
            <a:r>
              <a:rPr lang="en-US" sz="2400" dirty="0" smtClean="0"/>
              <a:t>Since my 25 watt rover TWT decided to “let the smoke out”, I figured it was time to try some “SSPA” power…..</a:t>
            </a:r>
          </a:p>
          <a:p>
            <a:endParaRPr lang="en-US" sz="2400"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6</a:t>
            </a:fld>
            <a:endParaRPr lang="en-US"/>
          </a:p>
        </p:txBody>
      </p:sp>
    </p:spTree>
    <p:extLst>
      <p:ext uri="{BB962C8B-B14F-4D97-AF65-F5344CB8AC3E}">
        <p14:creationId xmlns:p14="http://schemas.microsoft.com/office/powerpoint/2010/main" val="29225025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638" y="304800"/>
            <a:ext cx="7196138" cy="1143000"/>
          </a:xfrm>
        </p:spPr>
        <p:txBody>
          <a:bodyPr/>
          <a:lstStyle/>
          <a:p>
            <a:r>
              <a:rPr lang="en-US" dirty="0" smtClean="0"/>
              <a:t>New LNA / SSPA Feed Assembly</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7</a:t>
            </a:fld>
            <a:endParaRPr lang="en-US"/>
          </a:p>
        </p:txBody>
      </p:sp>
      <p:cxnSp>
        <p:nvCxnSpPr>
          <p:cNvPr id="7" name="Straight Connector 6"/>
          <p:cNvCxnSpPr/>
          <p:nvPr/>
        </p:nvCxnSpPr>
        <p:spPr>
          <a:xfrm>
            <a:off x="2190750" y="2438400"/>
            <a:ext cx="914400" cy="0"/>
          </a:xfrm>
          <a:prstGeom prst="line">
            <a:avLst/>
          </a:prstGeom>
        </p:spPr>
        <p:style>
          <a:lnRef idx="2">
            <a:schemeClr val="dk1"/>
          </a:lnRef>
          <a:fillRef idx="0">
            <a:schemeClr val="dk1"/>
          </a:fillRef>
          <a:effectRef idx="1">
            <a:schemeClr val="dk1"/>
          </a:effectRef>
          <a:fontRef idx="minor">
            <a:schemeClr val="tx1"/>
          </a:fontRef>
        </p:style>
      </p:cxnSp>
      <p:cxnSp>
        <p:nvCxnSpPr>
          <p:cNvPr id="9" name="Straight Connector 8"/>
          <p:cNvCxnSpPr/>
          <p:nvPr/>
        </p:nvCxnSpPr>
        <p:spPr>
          <a:xfrm>
            <a:off x="3105150" y="2057400"/>
            <a:ext cx="0" cy="762000"/>
          </a:xfrm>
          <a:prstGeom prst="line">
            <a:avLst/>
          </a:prstGeom>
        </p:spPr>
        <p:style>
          <a:lnRef idx="2">
            <a:schemeClr val="dk1"/>
          </a:lnRef>
          <a:fillRef idx="0">
            <a:schemeClr val="dk1"/>
          </a:fillRef>
          <a:effectRef idx="1">
            <a:schemeClr val="dk1"/>
          </a:effectRef>
          <a:fontRef idx="minor">
            <a:schemeClr val="tx1"/>
          </a:fontRef>
        </p:style>
      </p:cxnSp>
      <p:cxnSp>
        <p:nvCxnSpPr>
          <p:cNvPr id="11" name="Straight Connector 10"/>
          <p:cNvCxnSpPr/>
          <p:nvPr/>
        </p:nvCxnSpPr>
        <p:spPr>
          <a:xfrm>
            <a:off x="3114675" y="2057400"/>
            <a:ext cx="609600" cy="381000"/>
          </a:xfrm>
          <a:prstGeom prst="line">
            <a:avLst/>
          </a:prstGeom>
        </p:spPr>
        <p:style>
          <a:lnRef idx="2">
            <a:schemeClr val="dk1"/>
          </a:lnRef>
          <a:fillRef idx="0">
            <a:schemeClr val="dk1"/>
          </a:fillRef>
          <a:effectRef idx="1">
            <a:schemeClr val="dk1"/>
          </a:effectRef>
          <a:fontRef idx="minor">
            <a:schemeClr val="tx1"/>
          </a:fontRef>
        </p:style>
      </p:cxnSp>
      <p:cxnSp>
        <p:nvCxnSpPr>
          <p:cNvPr id="13" name="Straight Connector 12"/>
          <p:cNvCxnSpPr/>
          <p:nvPr/>
        </p:nvCxnSpPr>
        <p:spPr>
          <a:xfrm flipV="1">
            <a:off x="3105150" y="2438400"/>
            <a:ext cx="609600" cy="381000"/>
          </a:xfrm>
          <a:prstGeom prst="line">
            <a:avLst/>
          </a:prstGeom>
        </p:spPr>
        <p:style>
          <a:lnRef idx="2">
            <a:schemeClr val="dk1"/>
          </a:lnRef>
          <a:fillRef idx="0">
            <a:schemeClr val="dk1"/>
          </a:fillRef>
          <a:effectRef idx="1">
            <a:schemeClr val="dk1"/>
          </a:effectRef>
          <a:fontRef idx="minor">
            <a:schemeClr val="tx1"/>
          </a:fontRef>
        </p:style>
      </p:cxnSp>
      <p:cxnSp>
        <p:nvCxnSpPr>
          <p:cNvPr id="14" name="Straight Connector 13"/>
          <p:cNvCxnSpPr/>
          <p:nvPr/>
        </p:nvCxnSpPr>
        <p:spPr>
          <a:xfrm>
            <a:off x="3724275" y="2447925"/>
            <a:ext cx="914400" cy="0"/>
          </a:xfrm>
          <a:prstGeom prst="line">
            <a:avLst/>
          </a:prstGeom>
        </p:spPr>
        <p:style>
          <a:lnRef idx="2">
            <a:schemeClr val="dk1"/>
          </a:lnRef>
          <a:fillRef idx="0">
            <a:schemeClr val="dk1"/>
          </a:fillRef>
          <a:effectRef idx="1">
            <a:schemeClr val="dk1"/>
          </a:effectRef>
          <a:fontRef idx="minor">
            <a:schemeClr val="tx1"/>
          </a:fontRef>
        </p:style>
      </p:cxnSp>
      <p:cxnSp>
        <p:nvCxnSpPr>
          <p:cNvPr id="15" name="Straight Connector 14"/>
          <p:cNvCxnSpPr/>
          <p:nvPr/>
        </p:nvCxnSpPr>
        <p:spPr>
          <a:xfrm>
            <a:off x="4629150" y="2066925"/>
            <a:ext cx="0" cy="762000"/>
          </a:xfrm>
          <a:prstGeom prst="line">
            <a:avLst/>
          </a:prstGeom>
        </p:spPr>
        <p:style>
          <a:lnRef idx="2">
            <a:schemeClr val="dk1"/>
          </a:lnRef>
          <a:fillRef idx="0">
            <a:schemeClr val="dk1"/>
          </a:fillRef>
          <a:effectRef idx="1">
            <a:schemeClr val="dk1"/>
          </a:effectRef>
          <a:fontRef idx="minor">
            <a:schemeClr val="tx1"/>
          </a:fontRef>
        </p:style>
      </p:cxnSp>
      <p:cxnSp>
        <p:nvCxnSpPr>
          <p:cNvPr id="16" name="Straight Connector 15"/>
          <p:cNvCxnSpPr/>
          <p:nvPr/>
        </p:nvCxnSpPr>
        <p:spPr>
          <a:xfrm>
            <a:off x="4638675" y="2066925"/>
            <a:ext cx="609600" cy="381000"/>
          </a:xfrm>
          <a:prstGeom prst="line">
            <a:avLst/>
          </a:prstGeom>
        </p:spPr>
        <p:style>
          <a:lnRef idx="2">
            <a:schemeClr val="dk1"/>
          </a:lnRef>
          <a:fillRef idx="0">
            <a:schemeClr val="dk1"/>
          </a:fillRef>
          <a:effectRef idx="1">
            <a:schemeClr val="dk1"/>
          </a:effectRef>
          <a:fontRef idx="minor">
            <a:schemeClr val="tx1"/>
          </a:fontRef>
        </p:style>
      </p:cxnSp>
      <p:cxnSp>
        <p:nvCxnSpPr>
          <p:cNvPr id="17" name="Straight Connector 16"/>
          <p:cNvCxnSpPr/>
          <p:nvPr/>
        </p:nvCxnSpPr>
        <p:spPr>
          <a:xfrm flipV="1">
            <a:off x="4629150" y="2447925"/>
            <a:ext cx="609600" cy="381000"/>
          </a:xfrm>
          <a:prstGeom prst="line">
            <a:avLst/>
          </a:prstGeom>
        </p:spPr>
        <p:style>
          <a:lnRef idx="2">
            <a:schemeClr val="dk1"/>
          </a:lnRef>
          <a:fillRef idx="0">
            <a:schemeClr val="dk1"/>
          </a:fillRef>
          <a:effectRef idx="1">
            <a:schemeClr val="dk1"/>
          </a:effectRef>
          <a:fontRef idx="minor">
            <a:schemeClr val="tx1"/>
          </a:fontRef>
        </p:style>
      </p:cxnSp>
      <p:cxnSp>
        <p:nvCxnSpPr>
          <p:cNvPr id="18" name="Straight Connector 17"/>
          <p:cNvCxnSpPr/>
          <p:nvPr/>
        </p:nvCxnSpPr>
        <p:spPr>
          <a:xfrm>
            <a:off x="1590675" y="2066925"/>
            <a:ext cx="0" cy="762000"/>
          </a:xfrm>
          <a:prstGeom prst="line">
            <a:avLst/>
          </a:prstGeom>
        </p:spPr>
        <p:style>
          <a:lnRef idx="2">
            <a:schemeClr val="dk1"/>
          </a:lnRef>
          <a:fillRef idx="0">
            <a:schemeClr val="dk1"/>
          </a:fillRef>
          <a:effectRef idx="1">
            <a:schemeClr val="dk1"/>
          </a:effectRef>
          <a:fontRef idx="minor">
            <a:schemeClr val="tx1"/>
          </a:fontRef>
        </p:style>
      </p:cxnSp>
      <p:cxnSp>
        <p:nvCxnSpPr>
          <p:cNvPr id="19" name="Straight Connector 18"/>
          <p:cNvCxnSpPr/>
          <p:nvPr/>
        </p:nvCxnSpPr>
        <p:spPr>
          <a:xfrm>
            <a:off x="1600200" y="2066925"/>
            <a:ext cx="609600" cy="381000"/>
          </a:xfrm>
          <a:prstGeom prst="line">
            <a:avLst/>
          </a:prstGeom>
        </p:spPr>
        <p:style>
          <a:lnRef idx="2">
            <a:schemeClr val="dk1"/>
          </a:lnRef>
          <a:fillRef idx="0">
            <a:schemeClr val="dk1"/>
          </a:fillRef>
          <a:effectRef idx="1">
            <a:schemeClr val="dk1"/>
          </a:effectRef>
          <a:fontRef idx="minor">
            <a:schemeClr val="tx1"/>
          </a:fontRef>
        </p:style>
      </p:cxnSp>
      <p:cxnSp>
        <p:nvCxnSpPr>
          <p:cNvPr id="20" name="Straight Connector 19"/>
          <p:cNvCxnSpPr/>
          <p:nvPr/>
        </p:nvCxnSpPr>
        <p:spPr>
          <a:xfrm flipV="1">
            <a:off x="1590675" y="2447925"/>
            <a:ext cx="609600" cy="381000"/>
          </a:xfrm>
          <a:prstGeom prst="line">
            <a:avLst/>
          </a:prstGeom>
        </p:spPr>
        <p:style>
          <a:lnRef idx="2">
            <a:schemeClr val="dk1"/>
          </a:lnRef>
          <a:fillRef idx="0">
            <a:schemeClr val="dk1"/>
          </a:fillRef>
          <a:effectRef idx="1">
            <a:schemeClr val="dk1"/>
          </a:effectRef>
          <a:fontRef idx="minor">
            <a:schemeClr val="tx1"/>
          </a:fontRef>
        </p:style>
      </p:cxnSp>
      <p:cxnSp>
        <p:nvCxnSpPr>
          <p:cNvPr id="21" name="Straight Connector 20"/>
          <p:cNvCxnSpPr/>
          <p:nvPr/>
        </p:nvCxnSpPr>
        <p:spPr>
          <a:xfrm>
            <a:off x="676275" y="2438400"/>
            <a:ext cx="914400" cy="0"/>
          </a:xfrm>
          <a:prstGeom prst="line">
            <a:avLst/>
          </a:prstGeom>
        </p:spPr>
        <p:style>
          <a:lnRef idx="2">
            <a:schemeClr val="dk1"/>
          </a:lnRef>
          <a:fillRef idx="0">
            <a:schemeClr val="dk1"/>
          </a:fillRef>
          <a:effectRef idx="1">
            <a:schemeClr val="dk1"/>
          </a:effectRef>
          <a:fontRef idx="minor">
            <a:schemeClr val="tx1"/>
          </a:fontRef>
        </p:style>
      </p:cxnSp>
      <p:cxnSp>
        <p:nvCxnSpPr>
          <p:cNvPr id="22" name="Straight Connector 21"/>
          <p:cNvCxnSpPr/>
          <p:nvPr/>
        </p:nvCxnSpPr>
        <p:spPr>
          <a:xfrm>
            <a:off x="5238750" y="2447925"/>
            <a:ext cx="914400" cy="0"/>
          </a:xfrm>
          <a:prstGeom prst="line">
            <a:avLst/>
          </a:prstGeom>
        </p:spPr>
        <p:style>
          <a:lnRef idx="2">
            <a:schemeClr val="dk1"/>
          </a:lnRef>
          <a:fillRef idx="0">
            <a:schemeClr val="dk1"/>
          </a:fillRef>
          <a:effectRef idx="1">
            <a:schemeClr val="dk1"/>
          </a:effectRef>
          <a:fontRef idx="minor">
            <a:schemeClr val="tx1"/>
          </a:fontRef>
        </p:style>
      </p:cxnSp>
      <p:cxnSp>
        <p:nvCxnSpPr>
          <p:cNvPr id="23" name="Straight Connector 22"/>
          <p:cNvCxnSpPr/>
          <p:nvPr/>
        </p:nvCxnSpPr>
        <p:spPr>
          <a:xfrm>
            <a:off x="5695950" y="3048000"/>
            <a:ext cx="914400" cy="0"/>
          </a:xfrm>
          <a:prstGeom prst="line">
            <a:avLst/>
          </a:prstGeom>
        </p:spPr>
        <p:style>
          <a:lnRef idx="2">
            <a:schemeClr val="dk1"/>
          </a:lnRef>
          <a:fillRef idx="0">
            <a:schemeClr val="dk1"/>
          </a:fillRef>
          <a:effectRef idx="1">
            <a:schemeClr val="dk1"/>
          </a:effectRef>
          <a:fontRef idx="minor">
            <a:schemeClr val="tx1"/>
          </a:fontRef>
        </p:style>
      </p:cxnSp>
      <p:cxnSp>
        <p:nvCxnSpPr>
          <p:cNvPr id="24" name="Straight Connector 23"/>
          <p:cNvCxnSpPr/>
          <p:nvPr/>
        </p:nvCxnSpPr>
        <p:spPr>
          <a:xfrm>
            <a:off x="6610350" y="3048000"/>
            <a:ext cx="0" cy="914400"/>
          </a:xfrm>
          <a:prstGeom prst="line">
            <a:avLst/>
          </a:prstGeom>
        </p:spPr>
        <p:style>
          <a:lnRef idx="2">
            <a:schemeClr val="dk1"/>
          </a:lnRef>
          <a:fillRef idx="0">
            <a:schemeClr val="dk1"/>
          </a:fillRef>
          <a:effectRef idx="1">
            <a:schemeClr val="dk1"/>
          </a:effectRef>
          <a:fontRef idx="minor">
            <a:schemeClr val="tx1"/>
          </a:fontRef>
        </p:style>
      </p:cxnSp>
      <p:cxnSp>
        <p:nvCxnSpPr>
          <p:cNvPr id="29" name="Straight Connector 28"/>
          <p:cNvCxnSpPr/>
          <p:nvPr/>
        </p:nvCxnSpPr>
        <p:spPr>
          <a:xfrm>
            <a:off x="5695950" y="3048000"/>
            <a:ext cx="0" cy="914400"/>
          </a:xfrm>
          <a:prstGeom prst="line">
            <a:avLst/>
          </a:prstGeom>
        </p:spPr>
        <p:style>
          <a:lnRef idx="2">
            <a:schemeClr val="dk1"/>
          </a:lnRef>
          <a:fillRef idx="0">
            <a:schemeClr val="dk1"/>
          </a:fillRef>
          <a:effectRef idx="1">
            <a:schemeClr val="dk1"/>
          </a:effectRef>
          <a:fontRef idx="minor">
            <a:schemeClr val="tx1"/>
          </a:fontRef>
        </p:style>
      </p:cxnSp>
      <p:cxnSp>
        <p:nvCxnSpPr>
          <p:cNvPr id="30" name="Straight Connector 29"/>
          <p:cNvCxnSpPr/>
          <p:nvPr/>
        </p:nvCxnSpPr>
        <p:spPr>
          <a:xfrm>
            <a:off x="5695950" y="3962400"/>
            <a:ext cx="914400" cy="0"/>
          </a:xfrm>
          <a:prstGeom prst="line">
            <a:avLst/>
          </a:prstGeom>
        </p:spPr>
        <p:style>
          <a:lnRef idx="2">
            <a:schemeClr val="dk1"/>
          </a:lnRef>
          <a:fillRef idx="0">
            <a:schemeClr val="dk1"/>
          </a:fillRef>
          <a:effectRef idx="1">
            <a:schemeClr val="dk1"/>
          </a:effectRef>
          <a:fontRef idx="minor">
            <a:schemeClr val="tx1"/>
          </a:fontRef>
        </p:style>
      </p:cxnSp>
      <p:sp>
        <p:nvSpPr>
          <p:cNvPr id="33" name="Arc 32"/>
          <p:cNvSpPr/>
          <p:nvPr/>
        </p:nvSpPr>
        <p:spPr>
          <a:xfrm rot="5400000">
            <a:off x="5143500" y="2500312"/>
            <a:ext cx="923925" cy="1095375"/>
          </a:xfrm>
          <a:prstGeom prst="arc">
            <a:avLst>
              <a:gd name="adj1" fmla="val 16295468"/>
              <a:gd name="adj2" fmla="val 21264040"/>
            </a:avLst>
          </a:prstGeom>
        </p:spPr>
        <p:style>
          <a:lnRef idx="2">
            <a:schemeClr val="dk1"/>
          </a:lnRef>
          <a:fillRef idx="0">
            <a:schemeClr val="dk1"/>
          </a:fillRef>
          <a:effectRef idx="1">
            <a:schemeClr val="dk1"/>
          </a:effectRef>
          <a:fontRef idx="minor">
            <a:schemeClr val="tx1"/>
          </a:fontRef>
        </p:style>
        <p:txBody>
          <a:bodyPr vert="vert" rtlCol="0" anchor="ctr"/>
          <a:lstStyle/>
          <a:p>
            <a:pPr algn="ctr"/>
            <a:endParaRPr lang="en-US"/>
          </a:p>
        </p:txBody>
      </p:sp>
      <p:sp>
        <p:nvSpPr>
          <p:cNvPr id="34" name="Arc 33"/>
          <p:cNvSpPr/>
          <p:nvPr/>
        </p:nvSpPr>
        <p:spPr>
          <a:xfrm rot="16200000">
            <a:off x="6238875" y="3409950"/>
            <a:ext cx="923925" cy="1095375"/>
          </a:xfrm>
          <a:prstGeom prst="arc">
            <a:avLst>
              <a:gd name="adj1" fmla="val 16295468"/>
              <a:gd name="adj2" fmla="val 21264040"/>
            </a:avLst>
          </a:prstGeom>
        </p:spPr>
        <p:style>
          <a:lnRef idx="2">
            <a:schemeClr val="dk1"/>
          </a:lnRef>
          <a:fillRef idx="0">
            <a:schemeClr val="dk1"/>
          </a:fillRef>
          <a:effectRef idx="1">
            <a:schemeClr val="dk1"/>
          </a:effectRef>
          <a:fontRef idx="minor">
            <a:schemeClr val="tx1"/>
          </a:fontRef>
        </p:style>
        <p:txBody>
          <a:bodyPr vert="vert" rtlCol="0" anchor="ctr"/>
          <a:lstStyle/>
          <a:p>
            <a:pPr algn="ctr"/>
            <a:endParaRPr lang="en-US"/>
          </a:p>
        </p:txBody>
      </p:sp>
      <p:cxnSp>
        <p:nvCxnSpPr>
          <p:cNvPr id="36" name="Straight Connector 35"/>
          <p:cNvCxnSpPr/>
          <p:nvPr/>
        </p:nvCxnSpPr>
        <p:spPr>
          <a:xfrm>
            <a:off x="6153150" y="2447925"/>
            <a:ext cx="0" cy="600074"/>
          </a:xfrm>
          <a:prstGeom prst="line">
            <a:avLst/>
          </a:prstGeom>
        </p:spPr>
        <p:style>
          <a:lnRef idx="2">
            <a:schemeClr val="dk1"/>
          </a:lnRef>
          <a:fillRef idx="0">
            <a:schemeClr val="dk1"/>
          </a:fillRef>
          <a:effectRef idx="1">
            <a:schemeClr val="dk1"/>
          </a:effectRef>
          <a:fontRef idx="minor">
            <a:schemeClr val="tx1"/>
          </a:fontRef>
        </p:style>
      </p:cxnSp>
      <p:cxnSp>
        <p:nvCxnSpPr>
          <p:cNvPr id="38" name="Straight Connector 37"/>
          <p:cNvCxnSpPr>
            <a:stCxn id="34" idx="2"/>
          </p:cNvCxnSpPr>
          <p:nvPr/>
        </p:nvCxnSpPr>
        <p:spPr>
          <a:xfrm>
            <a:off x="6655701" y="3497246"/>
            <a:ext cx="592824" cy="7954"/>
          </a:xfrm>
          <a:prstGeom prst="line">
            <a:avLst/>
          </a:prstGeom>
        </p:spPr>
        <p:style>
          <a:lnRef idx="2">
            <a:schemeClr val="dk1"/>
          </a:lnRef>
          <a:fillRef idx="0">
            <a:schemeClr val="dk1"/>
          </a:fillRef>
          <a:effectRef idx="1">
            <a:schemeClr val="dk1"/>
          </a:effectRef>
          <a:fontRef idx="minor">
            <a:schemeClr val="tx1"/>
          </a:fontRef>
        </p:style>
      </p:cxnSp>
      <p:cxnSp>
        <p:nvCxnSpPr>
          <p:cNvPr id="47" name="Straight Connector 46"/>
          <p:cNvCxnSpPr/>
          <p:nvPr/>
        </p:nvCxnSpPr>
        <p:spPr>
          <a:xfrm>
            <a:off x="6162675" y="3962400"/>
            <a:ext cx="0" cy="600074"/>
          </a:xfrm>
          <a:prstGeom prst="line">
            <a:avLst/>
          </a:prstGeom>
        </p:spPr>
        <p:style>
          <a:lnRef idx="2">
            <a:schemeClr val="dk1"/>
          </a:lnRef>
          <a:fillRef idx="0">
            <a:schemeClr val="dk1"/>
          </a:fillRef>
          <a:effectRef idx="1">
            <a:schemeClr val="dk1"/>
          </a:effectRef>
          <a:fontRef idx="minor">
            <a:schemeClr val="tx1"/>
          </a:fontRef>
        </p:style>
      </p:cxnSp>
      <p:cxnSp>
        <p:nvCxnSpPr>
          <p:cNvPr id="48" name="Straight Connector 47"/>
          <p:cNvCxnSpPr/>
          <p:nvPr/>
        </p:nvCxnSpPr>
        <p:spPr>
          <a:xfrm>
            <a:off x="5248275" y="4562474"/>
            <a:ext cx="914400" cy="0"/>
          </a:xfrm>
          <a:prstGeom prst="line">
            <a:avLst/>
          </a:prstGeom>
        </p:spPr>
        <p:style>
          <a:lnRef idx="2">
            <a:schemeClr val="dk1"/>
          </a:lnRef>
          <a:fillRef idx="0">
            <a:schemeClr val="dk1"/>
          </a:fillRef>
          <a:effectRef idx="1">
            <a:schemeClr val="dk1"/>
          </a:effectRef>
          <a:fontRef idx="minor">
            <a:schemeClr val="tx1"/>
          </a:fontRef>
        </p:style>
      </p:cxnSp>
      <p:cxnSp>
        <p:nvCxnSpPr>
          <p:cNvPr id="49" name="Straight Connector 48"/>
          <p:cNvCxnSpPr/>
          <p:nvPr/>
        </p:nvCxnSpPr>
        <p:spPr>
          <a:xfrm flipV="1">
            <a:off x="5248275" y="4181474"/>
            <a:ext cx="0" cy="762000"/>
          </a:xfrm>
          <a:prstGeom prst="line">
            <a:avLst/>
          </a:prstGeom>
        </p:spPr>
        <p:style>
          <a:lnRef idx="2">
            <a:schemeClr val="dk1"/>
          </a:lnRef>
          <a:fillRef idx="0">
            <a:schemeClr val="dk1"/>
          </a:fillRef>
          <a:effectRef idx="1">
            <a:schemeClr val="dk1"/>
          </a:effectRef>
          <a:fontRef idx="minor">
            <a:schemeClr val="tx1"/>
          </a:fontRef>
        </p:style>
      </p:cxnSp>
      <p:cxnSp>
        <p:nvCxnSpPr>
          <p:cNvPr id="50" name="Straight Connector 49"/>
          <p:cNvCxnSpPr/>
          <p:nvPr/>
        </p:nvCxnSpPr>
        <p:spPr>
          <a:xfrm flipV="1">
            <a:off x="4638675" y="4181474"/>
            <a:ext cx="609600" cy="381000"/>
          </a:xfrm>
          <a:prstGeom prst="line">
            <a:avLst/>
          </a:prstGeom>
        </p:spPr>
        <p:style>
          <a:lnRef idx="2">
            <a:schemeClr val="dk1"/>
          </a:lnRef>
          <a:fillRef idx="0">
            <a:schemeClr val="dk1"/>
          </a:fillRef>
          <a:effectRef idx="1">
            <a:schemeClr val="dk1"/>
          </a:effectRef>
          <a:fontRef idx="minor">
            <a:schemeClr val="tx1"/>
          </a:fontRef>
        </p:style>
      </p:cxnSp>
      <p:cxnSp>
        <p:nvCxnSpPr>
          <p:cNvPr id="51" name="Straight Connector 50"/>
          <p:cNvCxnSpPr/>
          <p:nvPr/>
        </p:nvCxnSpPr>
        <p:spPr>
          <a:xfrm>
            <a:off x="4629150" y="4562474"/>
            <a:ext cx="609600" cy="381000"/>
          </a:xfrm>
          <a:prstGeom prst="line">
            <a:avLst/>
          </a:prstGeom>
        </p:spPr>
        <p:style>
          <a:lnRef idx="2">
            <a:schemeClr val="dk1"/>
          </a:lnRef>
          <a:fillRef idx="0">
            <a:schemeClr val="dk1"/>
          </a:fillRef>
          <a:effectRef idx="1">
            <a:schemeClr val="dk1"/>
          </a:effectRef>
          <a:fontRef idx="minor">
            <a:schemeClr val="tx1"/>
          </a:fontRef>
        </p:style>
      </p:cxnSp>
      <p:cxnSp>
        <p:nvCxnSpPr>
          <p:cNvPr id="53" name="Straight Connector 52"/>
          <p:cNvCxnSpPr/>
          <p:nvPr/>
        </p:nvCxnSpPr>
        <p:spPr>
          <a:xfrm flipH="1">
            <a:off x="685800" y="4562474"/>
            <a:ext cx="3952875" cy="0"/>
          </a:xfrm>
          <a:prstGeom prst="line">
            <a:avLst/>
          </a:prstGeom>
        </p:spPr>
        <p:style>
          <a:lnRef idx="2">
            <a:schemeClr val="dk1"/>
          </a:lnRef>
          <a:fillRef idx="0">
            <a:schemeClr val="dk1"/>
          </a:fillRef>
          <a:effectRef idx="1">
            <a:schemeClr val="dk1"/>
          </a:effectRef>
          <a:fontRef idx="minor">
            <a:schemeClr val="tx1"/>
          </a:fontRef>
        </p:style>
      </p:cxnSp>
      <p:cxnSp>
        <p:nvCxnSpPr>
          <p:cNvPr id="55" name="Straight Connector 54"/>
          <p:cNvCxnSpPr>
            <a:stCxn id="33" idx="2"/>
          </p:cNvCxnSpPr>
          <p:nvPr/>
        </p:nvCxnSpPr>
        <p:spPr>
          <a:xfrm flipH="1">
            <a:off x="5057775" y="3508391"/>
            <a:ext cx="592824" cy="1571"/>
          </a:xfrm>
          <a:prstGeom prst="line">
            <a:avLst/>
          </a:prstGeom>
        </p:spPr>
        <p:style>
          <a:lnRef idx="2">
            <a:schemeClr val="dk1"/>
          </a:lnRef>
          <a:fillRef idx="0">
            <a:schemeClr val="dk1"/>
          </a:fillRef>
          <a:effectRef idx="1">
            <a:schemeClr val="dk1"/>
          </a:effectRef>
          <a:fontRef idx="minor">
            <a:schemeClr val="tx1"/>
          </a:fontRef>
        </p:style>
      </p:cxnSp>
      <p:cxnSp>
        <p:nvCxnSpPr>
          <p:cNvPr id="57" name="Straight Connector 56"/>
          <p:cNvCxnSpPr/>
          <p:nvPr/>
        </p:nvCxnSpPr>
        <p:spPr>
          <a:xfrm>
            <a:off x="5057775" y="3352800"/>
            <a:ext cx="0" cy="304800"/>
          </a:xfrm>
          <a:prstGeom prst="line">
            <a:avLst/>
          </a:prstGeom>
        </p:spPr>
        <p:style>
          <a:lnRef idx="2">
            <a:schemeClr val="dk1"/>
          </a:lnRef>
          <a:fillRef idx="0">
            <a:schemeClr val="dk1"/>
          </a:fillRef>
          <a:effectRef idx="1">
            <a:schemeClr val="dk1"/>
          </a:effectRef>
          <a:fontRef idx="minor">
            <a:schemeClr val="tx1"/>
          </a:fontRef>
        </p:style>
      </p:cxnSp>
      <p:cxnSp>
        <p:nvCxnSpPr>
          <p:cNvPr id="58" name="Straight Connector 57"/>
          <p:cNvCxnSpPr/>
          <p:nvPr/>
        </p:nvCxnSpPr>
        <p:spPr>
          <a:xfrm>
            <a:off x="2800350" y="3390899"/>
            <a:ext cx="0" cy="304800"/>
          </a:xfrm>
          <a:prstGeom prst="line">
            <a:avLst/>
          </a:prstGeom>
        </p:spPr>
        <p:style>
          <a:lnRef idx="2">
            <a:schemeClr val="dk1"/>
          </a:lnRef>
          <a:fillRef idx="0">
            <a:schemeClr val="dk1"/>
          </a:fillRef>
          <a:effectRef idx="1">
            <a:schemeClr val="dk1"/>
          </a:effectRef>
          <a:fontRef idx="minor">
            <a:schemeClr val="tx1"/>
          </a:fontRef>
        </p:style>
      </p:cxnSp>
      <p:cxnSp>
        <p:nvCxnSpPr>
          <p:cNvPr id="60" name="Straight Connector 59"/>
          <p:cNvCxnSpPr/>
          <p:nvPr/>
        </p:nvCxnSpPr>
        <p:spPr>
          <a:xfrm>
            <a:off x="2800350" y="3352800"/>
            <a:ext cx="2257425" cy="0"/>
          </a:xfrm>
          <a:prstGeom prst="line">
            <a:avLst/>
          </a:prstGeom>
        </p:spPr>
        <p:style>
          <a:lnRef idx="2">
            <a:schemeClr val="dk1"/>
          </a:lnRef>
          <a:fillRef idx="0">
            <a:schemeClr val="dk1"/>
          </a:fillRef>
          <a:effectRef idx="1">
            <a:schemeClr val="dk1"/>
          </a:effectRef>
          <a:fontRef idx="minor">
            <a:schemeClr val="tx1"/>
          </a:fontRef>
        </p:style>
      </p:cxnSp>
      <p:cxnSp>
        <p:nvCxnSpPr>
          <p:cNvPr id="62" name="Straight Connector 61"/>
          <p:cNvCxnSpPr/>
          <p:nvPr/>
        </p:nvCxnSpPr>
        <p:spPr>
          <a:xfrm flipV="1">
            <a:off x="2800350" y="3657601"/>
            <a:ext cx="2257425" cy="38098"/>
          </a:xfrm>
          <a:prstGeom prst="line">
            <a:avLst/>
          </a:prstGeom>
        </p:spPr>
        <p:style>
          <a:lnRef idx="2">
            <a:schemeClr val="dk1"/>
          </a:lnRef>
          <a:fillRef idx="0">
            <a:schemeClr val="dk1"/>
          </a:fillRef>
          <a:effectRef idx="1">
            <a:schemeClr val="dk1"/>
          </a:effectRef>
          <a:fontRef idx="minor">
            <a:schemeClr val="tx1"/>
          </a:fontRef>
        </p:style>
      </p:cxnSp>
      <p:sp>
        <p:nvSpPr>
          <p:cNvPr id="63" name="TextBox 62"/>
          <p:cNvSpPr txBox="1"/>
          <p:nvPr/>
        </p:nvSpPr>
        <p:spPr>
          <a:xfrm>
            <a:off x="2943225" y="3343275"/>
            <a:ext cx="2295525" cy="369332"/>
          </a:xfrm>
          <a:prstGeom prst="rect">
            <a:avLst/>
          </a:prstGeom>
          <a:noFill/>
        </p:spPr>
        <p:txBody>
          <a:bodyPr wrap="square" rtlCol="0">
            <a:spAutoFit/>
          </a:bodyPr>
          <a:lstStyle/>
          <a:p>
            <a:r>
              <a:rPr lang="en-US" dirty="0" smtClean="0"/>
              <a:t>50 </a:t>
            </a:r>
            <a:r>
              <a:rPr lang="el-GR" dirty="0" smtClean="0"/>
              <a:t>Ω</a:t>
            </a:r>
            <a:r>
              <a:rPr lang="en-US" dirty="0" smtClean="0"/>
              <a:t> Termination</a:t>
            </a:r>
            <a:endParaRPr lang="en-US" dirty="0"/>
          </a:p>
        </p:txBody>
      </p:sp>
      <p:sp>
        <p:nvSpPr>
          <p:cNvPr id="67" name="Arc 66"/>
          <p:cNvSpPr/>
          <p:nvPr/>
        </p:nvSpPr>
        <p:spPr>
          <a:xfrm rot="10800000">
            <a:off x="6162675" y="2438400"/>
            <a:ext cx="923925" cy="1095375"/>
          </a:xfrm>
          <a:prstGeom prst="arc">
            <a:avLst>
              <a:gd name="adj1" fmla="val 16295468"/>
              <a:gd name="adj2" fmla="val 21264040"/>
            </a:avLst>
          </a:prstGeom>
          <a:ln>
            <a:prstDash val="dash"/>
          </a:ln>
        </p:spPr>
        <p:style>
          <a:lnRef idx="2">
            <a:schemeClr val="dk1"/>
          </a:lnRef>
          <a:fillRef idx="0">
            <a:schemeClr val="dk1"/>
          </a:fillRef>
          <a:effectRef idx="1">
            <a:schemeClr val="dk1"/>
          </a:effectRef>
          <a:fontRef idx="minor">
            <a:schemeClr val="tx1"/>
          </a:fontRef>
        </p:style>
        <p:txBody>
          <a:bodyPr vert="vert" rtlCol="0" anchor="ctr"/>
          <a:lstStyle/>
          <a:p>
            <a:pPr algn="ctr"/>
            <a:endParaRPr lang="en-US"/>
          </a:p>
        </p:txBody>
      </p:sp>
      <p:sp>
        <p:nvSpPr>
          <p:cNvPr id="68" name="Arc 67"/>
          <p:cNvSpPr/>
          <p:nvPr/>
        </p:nvSpPr>
        <p:spPr>
          <a:xfrm>
            <a:off x="5248275" y="3543299"/>
            <a:ext cx="923925" cy="1095375"/>
          </a:xfrm>
          <a:prstGeom prst="arc">
            <a:avLst>
              <a:gd name="adj1" fmla="val 16295468"/>
              <a:gd name="adj2" fmla="val 21264040"/>
            </a:avLst>
          </a:prstGeom>
          <a:ln>
            <a:prstDash val="dash"/>
          </a:ln>
        </p:spPr>
        <p:style>
          <a:lnRef idx="2">
            <a:schemeClr val="dk1"/>
          </a:lnRef>
          <a:fillRef idx="0">
            <a:schemeClr val="dk1"/>
          </a:fillRef>
          <a:effectRef idx="1">
            <a:schemeClr val="dk1"/>
          </a:effectRef>
          <a:fontRef idx="minor">
            <a:schemeClr val="tx1"/>
          </a:fontRef>
        </p:style>
        <p:txBody>
          <a:bodyPr vert="vert" rtlCol="0" anchor="ctr"/>
          <a:lstStyle/>
          <a:p>
            <a:pPr algn="ctr"/>
            <a:endParaRPr lang="en-US"/>
          </a:p>
        </p:txBody>
      </p:sp>
      <p:cxnSp>
        <p:nvCxnSpPr>
          <p:cNvPr id="70" name="Straight Connector 69"/>
          <p:cNvCxnSpPr/>
          <p:nvPr/>
        </p:nvCxnSpPr>
        <p:spPr>
          <a:xfrm>
            <a:off x="7248525" y="3327438"/>
            <a:ext cx="0" cy="369332"/>
          </a:xfrm>
          <a:prstGeom prst="line">
            <a:avLst/>
          </a:prstGeom>
        </p:spPr>
        <p:style>
          <a:lnRef idx="2">
            <a:schemeClr val="dk1"/>
          </a:lnRef>
          <a:fillRef idx="0">
            <a:schemeClr val="dk1"/>
          </a:fillRef>
          <a:effectRef idx="1">
            <a:schemeClr val="dk1"/>
          </a:effectRef>
          <a:fontRef idx="minor">
            <a:schemeClr val="tx1"/>
          </a:fontRef>
        </p:style>
      </p:cxnSp>
      <p:cxnSp>
        <p:nvCxnSpPr>
          <p:cNvPr id="72" name="Straight Connector 71"/>
          <p:cNvCxnSpPr/>
          <p:nvPr/>
        </p:nvCxnSpPr>
        <p:spPr>
          <a:xfrm>
            <a:off x="7248525" y="3343275"/>
            <a:ext cx="447675" cy="0"/>
          </a:xfrm>
          <a:prstGeom prst="line">
            <a:avLst/>
          </a:prstGeom>
        </p:spPr>
        <p:style>
          <a:lnRef idx="2">
            <a:schemeClr val="dk1"/>
          </a:lnRef>
          <a:fillRef idx="0">
            <a:schemeClr val="dk1"/>
          </a:fillRef>
          <a:effectRef idx="1">
            <a:schemeClr val="dk1"/>
          </a:effectRef>
          <a:fontRef idx="minor">
            <a:schemeClr val="tx1"/>
          </a:fontRef>
        </p:style>
      </p:cxnSp>
      <p:cxnSp>
        <p:nvCxnSpPr>
          <p:cNvPr id="74" name="Straight Connector 73"/>
          <p:cNvCxnSpPr/>
          <p:nvPr/>
        </p:nvCxnSpPr>
        <p:spPr>
          <a:xfrm>
            <a:off x="7248525" y="3696770"/>
            <a:ext cx="447675" cy="0"/>
          </a:xfrm>
          <a:prstGeom prst="line">
            <a:avLst/>
          </a:prstGeom>
        </p:spPr>
        <p:style>
          <a:lnRef idx="2">
            <a:schemeClr val="dk1"/>
          </a:lnRef>
          <a:fillRef idx="0">
            <a:schemeClr val="dk1"/>
          </a:fillRef>
          <a:effectRef idx="1">
            <a:schemeClr val="dk1"/>
          </a:effectRef>
          <a:fontRef idx="minor">
            <a:schemeClr val="tx1"/>
          </a:fontRef>
        </p:style>
      </p:cxnSp>
      <p:cxnSp>
        <p:nvCxnSpPr>
          <p:cNvPr id="76" name="Straight Connector 75"/>
          <p:cNvCxnSpPr/>
          <p:nvPr/>
        </p:nvCxnSpPr>
        <p:spPr>
          <a:xfrm flipV="1">
            <a:off x="7696200" y="3124200"/>
            <a:ext cx="381000" cy="203238"/>
          </a:xfrm>
          <a:prstGeom prst="line">
            <a:avLst/>
          </a:prstGeom>
        </p:spPr>
        <p:style>
          <a:lnRef idx="2">
            <a:schemeClr val="dk1"/>
          </a:lnRef>
          <a:fillRef idx="0">
            <a:schemeClr val="dk1"/>
          </a:fillRef>
          <a:effectRef idx="1">
            <a:schemeClr val="dk1"/>
          </a:effectRef>
          <a:fontRef idx="minor">
            <a:schemeClr val="tx1"/>
          </a:fontRef>
        </p:style>
      </p:cxnSp>
      <p:cxnSp>
        <p:nvCxnSpPr>
          <p:cNvPr id="78" name="Straight Connector 77"/>
          <p:cNvCxnSpPr/>
          <p:nvPr/>
        </p:nvCxnSpPr>
        <p:spPr>
          <a:xfrm>
            <a:off x="7696200" y="3695699"/>
            <a:ext cx="381000" cy="190501"/>
          </a:xfrm>
          <a:prstGeom prst="line">
            <a:avLst/>
          </a:prstGeom>
        </p:spPr>
        <p:style>
          <a:lnRef idx="2">
            <a:schemeClr val="dk1"/>
          </a:lnRef>
          <a:fillRef idx="0">
            <a:schemeClr val="dk1"/>
          </a:fillRef>
          <a:effectRef idx="1">
            <a:schemeClr val="dk1"/>
          </a:effectRef>
          <a:fontRef idx="minor">
            <a:schemeClr val="tx1"/>
          </a:fontRef>
        </p:style>
      </p:cxnSp>
      <p:cxnSp>
        <p:nvCxnSpPr>
          <p:cNvPr id="80" name="Straight Connector 79"/>
          <p:cNvCxnSpPr/>
          <p:nvPr/>
        </p:nvCxnSpPr>
        <p:spPr>
          <a:xfrm>
            <a:off x="8077200" y="3124200"/>
            <a:ext cx="0" cy="762000"/>
          </a:xfrm>
          <a:prstGeom prst="line">
            <a:avLst/>
          </a:prstGeom>
        </p:spPr>
        <p:style>
          <a:lnRef idx="2">
            <a:schemeClr val="dk1"/>
          </a:lnRef>
          <a:fillRef idx="0">
            <a:schemeClr val="dk1"/>
          </a:fillRef>
          <a:effectRef idx="1">
            <a:schemeClr val="dk1"/>
          </a:effectRef>
          <a:fontRef idx="minor">
            <a:schemeClr val="tx1"/>
          </a:fontRef>
        </p:style>
      </p:cxnSp>
      <p:sp>
        <p:nvSpPr>
          <p:cNvPr id="82" name="TextBox 81"/>
          <p:cNvSpPr txBox="1"/>
          <p:nvPr/>
        </p:nvSpPr>
        <p:spPr>
          <a:xfrm>
            <a:off x="4766669" y="4393197"/>
            <a:ext cx="582211" cy="338554"/>
          </a:xfrm>
          <a:prstGeom prst="rect">
            <a:avLst/>
          </a:prstGeom>
          <a:noFill/>
        </p:spPr>
        <p:txBody>
          <a:bodyPr wrap="none" rtlCol="0">
            <a:spAutoFit/>
          </a:bodyPr>
          <a:lstStyle/>
          <a:p>
            <a:r>
              <a:rPr lang="en-US" sz="1600" dirty="0" smtClean="0"/>
              <a:t>LNA</a:t>
            </a:r>
            <a:endParaRPr lang="en-US" sz="1600" dirty="0"/>
          </a:p>
        </p:txBody>
      </p:sp>
      <p:sp>
        <p:nvSpPr>
          <p:cNvPr id="83" name="TextBox 82"/>
          <p:cNvSpPr txBox="1"/>
          <p:nvPr/>
        </p:nvSpPr>
        <p:spPr>
          <a:xfrm>
            <a:off x="6337019" y="2405062"/>
            <a:ext cx="2766527" cy="369332"/>
          </a:xfrm>
          <a:prstGeom prst="rect">
            <a:avLst/>
          </a:prstGeom>
          <a:noFill/>
        </p:spPr>
        <p:txBody>
          <a:bodyPr wrap="none" rtlCol="0">
            <a:spAutoFit/>
          </a:bodyPr>
          <a:lstStyle/>
          <a:p>
            <a:r>
              <a:rPr lang="en-US" dirty="0" smtClean="0"/>
              <a:t>WR-75 Waveguide Relay</a:t>
            </a:r>
            <a:endParaRPr lang="en-US" dirty="0"/>
          </a:p>
        </p:txBody>
      </p:sp>
      <p:cxnSp>
        <p:nvCxnSpPr>
          <p:cNvPr id="85" name="Straight Arrow Connector 84"/>
          <p:cNvCxnSpPr/>
          <p:nvPr/>
        </p:nvCxnSpPr>
        <p:spPr>
          <a:xfrm flipH="1">
            <a:off x="6595465" y="2726909"/>
            <a:ext cx="209550" cy="609599"/>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86" name="TextBox 85"/>
          <p:cNvSpPr txBox="1"/>
          <p:nvPr/>
        </p:nvSpPr>
        <p:spPr>
          <a:xfrm>
            <a:off x="7134225" y="3996808"/>
            <a:ext cx="1172116" cy="369332"/>
          </a:xfrm>
          <a:prstGeom prst="rect">
            <a:avLst/>
          </a:prstGeom>
          <a:noFill/>
        </p:spPr>
        <p:txBody>
          <a:bodyPr wrap="none" rtlCol="0">
            <a:spAutoFit/>
          </a:bodyPr>
          <a:lstStyle/>
          <a:p>
            <a:r>
              <a:rPr lang="en-US" dirty="0" err="1" smtClean="0"/>
              <a:t>Feedhorn</a:t>
            </a:r>
            <a:endParaRPr lang="en-US" dirty="0"/>
          </a:p>
        </p:txBody>
      </p:sp>
      <p:sp>
        <p:nvSpPr>
          <p:cNvPr id="87" name="TextBox 86"/>
          <p:cNvSpPr txBox="1"/>
          <p:nvPr/>
        </p:nvSpPr>
        <p:spPr>
          <a:xfrm>
            <a:off x="1133475" y="1653659"/>
            <a:ext cx="1014060" cy="369332"/>
          </a:xfrm>
          <a:prstGeom prst="rect">
            <a:avLst/>
          </a:prstGeom>
          <a:noFill/>
        </p:spPr>
        <p:txBody>
          <a:bodyPr wrap="none" rtlCol="0">
            <a:spAutoFit/>
          </a:bodyPr>
          <a:lstStyle/>
          <a:p>
            <a:r>
              <a:rPr lang="en-US" dirty="0" err="1" smtClean="0"/>
              <a:t>Avantek</a:t>
            </a:r>
            <a:endParaRPr lang="en-US" dirty="0"/>
          </a:p>
        </p:txBody>
      </p:sp>
      <p:sp>
        <p:nvSpPr>
          <p:cNvPr id="88" name="TextBox 87"/>
          <p:cNvSpPr txBox="1"/>
          <p:nvPr/>
        </p:nvSpPr>
        <p:spPr>
          <a:xfrm>
            <a:off x="2847975" y="1644134"/>
            <a:ext cx="1031051" cy="369332"/>
          </a:xfrm>
          <a:prstGeom prst="rect">
            <a:avLst/>
          </a:prstGeom>
          <a:noFill/>
        </p:spPr>
        <p:txBody>
          <a:bodyPr wrap="none" rtlCol="0">
            <a:spAutoFit/>
          </a:bodyPr>
          <a:lstStyle/>
          <a:p>
            <a:r>
              <a:rPr lang="en-US" dirty="0" smtClean="0"/>
              <a:t>Discrete</a:t>
            </a:r>
            <a:endParaRPr lang="en-US" dirty="0"/>
          </a:p>
        </p:txBody>
      </p:sp>
      <p:sp>
        <p:nvSpPr>
          <p:cNvPr id="89" name="TextBox 88"/>
          <p:cNvSpPr txBox="1"/>
          <p:nvPr/>
        </p:nvSpPr>
        <p:spPr>
          <a:xfrm>
            <a:off x="4564412" y="1644134"/>
            <a:ext cx="813043" cy="369332"/>
          </a:xfrm>
          <a:prstGeom prst="rect">
            <a:avLst/>
          </a:prstGeom>
          <a:noFill/>
        </p:spPr>
        <p:txBody>
          <a:bodyPr wrap="none" rtlCol="0">
            <a:spAutoFit/>
          </a:bodyPr>
          <a:lstStyle/>
          <a:p>
            <a:r>
              <a:rPr lang="en-US" dirty="0" err="1" smtClean="0"/>
              <a:t>Qorvo</a:t>
            </a:r>
            <a:endParaRPr lang="en-US" dirty="0"/>
          </a:p>
        </p:txBody>
      </p:sp>
      <p:sp>
        <p:nvSpPr>
          <p:cNvPr id="91" name="TextBox 90"/>
          <p:cNvSpPr txBox="1"/>
          <p:nvPr/>
        </p:nvSpPr>
        <p:spPr>
          <a:xfrm>
            <a:off x="5386980" y="4648199"/>
            <a:ext cx="2422523" cy="369332"/>
          </a:xfrm>
          <a:prstGeom prst="rect">
            <a:avLst/>
          </a:prstGeom>
          <a:noFill/>
        </p:spPr>
        <p:txBody>
          <a:bodyPr wrap="none" rtlCol="0">
            <a:spAutoFit/>
          </a:bodyPr>
          <a:lstStyle/>
          <a:p>
            <a:r>
              <a:rPr lang="en-US" dirty="0" smtClean="0"/>
              <a:t>&lt;1 dB NF, 20 dB Gain</a:t>
            </a:r>
            <a:endParaRPr lang="en-US" dirty="0"/>
          </a:p>
        </p:txBody>
      </p:sp>
      <p:sp>
        <p:nvSpPr>
          <p:cNvPr id="92" name="TextBox 91"/>
          <p:cNvSpPr txBox="1"/>
          <p:nvPr/>
        </p:nvSpPr>
        <p:spPr>
          <a:xfrm>
            <a:off x="5235626" y="2026000"/>
            <a:ext cx="1691489" cy="369332"/>
          </a:xfrm>
          <a:prstGeom prst="rect">
            <a:avLst/>
          </a:prstGeom>
          <a:noFill/>
        </p:spPr>
        <p:txBody>
          <a:bodyPr wrap="none" rtlCol="0">
            <a:spAutoFit/>
          </a:bodyPr>
          <a:lstStyle/>
          <a:p>
            <a:r>
              <a:rPr lang="en-US" dirty="0" smtClean="0"/>
              <a:t>+47dBm (50w)</a:t>
            </a:r>
            <a:endParaRPr lang="en-US" dirty="0"/>
          </a:p>
        </p:txBody>
      </p:sp>
      <p:sp>
        <p:nvSpPr>
          <p:cNvPr id="93" name="TextBox 92"/>
          <p:cNvSpPr txBox="1"/>
          <p:nvPr/>
        </p:nvSpPr>
        <p:spPr>
          <a:xfrm>
            <a:off x="5749977" y="3048000"/>
            <a:ext cx="351378" cy="369332"/>
          </a:xfrm>
          <a:prstGeom prst="rect">
            <a:avLst/>
          </a:prstGeom>
          <a:noFill/>
        </p:spPr>
        <p:txBody>
          <a:bodyPr wrap="none" rtlCol="0">
            <a:spAutoFit/>
          </a:bodyPr>
          <a:lstStyle/>
          <a:p>
            <a:r>
              <a:rPr lang="en-US" dirty="0" smtClean="0"/>
              <a:t>R</a:t>
            </a:r>
            <a:endParaRPr lang="en-US" dirty="0"/>
          </a:p>
        </p:txBody>
      </p:sp>
      <p:sp>
        <p:nvSpPr>
          <p:cNvPr id="94" name="TextBox 93"/>
          <p:cNvSpPr txBox="1"/>
          <p:nvPr/>
        </p:nvSpPr>
        <p:spPr>
          <a:xfrm>
            <a:off x="6225111" y="3606283"/>
            <a:ext cx="351378" cy="369332"/>
          </a:xfrm>
          <a:prstGeom prst="rect">
            <a:avLst/>
          </a:prstGeom>
          <a:noFill/>
        </p:spPr>
        <p:txBody>
          <a:bodyPr wrap="none" rtlCol="0">
            <a:spAutoFit/>
          </a:bodyPr>
          <a:lstStyle/>
          <a:p>
            <a:r>
              <a:rPr lang="en-US" dirty="0" smtClean="0"/>
              <a:t>R</a:t>
            </a:r>
            <a:endParaRPr lang="en-US" dirty="0"/>
          </a:p>
        </p:txBody>
      </p:sp>
      <p:sp>
        <p:nvSpPr>
          <p:cNvPr id="95" name="TextBox 94"/>
          <p:cNvSpPr txBox="1"/>
          <p:nvPr/>
        </p:nvSpPr>
        <p:spPr>
          <a:xfrm>
            <a:off x="6284620" y="3048000"/>
            <a:ext cx="325730" cy="369332"/>
          </a:xfrm>
          <a:prstGeom prst="rect">
            <a:avLst/>
          </a:prstGeom>
          <a:noFill/>
        </p:spPr>
        <p:txBody>
          <a:bodyPr wrap="none" rtlCol="0">
            <a:spAutoFit/>
          </a:bodyPr>
          <a:lstStyle/>
          <a:p>
            <a:r>
              <a:rPr lang="en-US" dirty="0" smtClean="0"/>
              <a:t>T</a:t>
            </a:r>
            <a:endParaRPr lang="en-US" dirty="0"/>
          </a:p>
        </p:txBody>
      </p:sp>
      <p:sp>
        <p:nvSpPr>
          <p:cNvPr id="96" name="TextBox 95"/>
          <p:cNvSpPr txBox="1"/>
          <p:nvPr/>
        </p:nvSpPr>
        <p:spPr>
          <a:xfrm>
            <a:off x="5710237" y="3627476"/>
            <a:ext cx="325730" cy="369332"/>
          </a:xfrm>
          <a:prstGeom prst="rect">
            <a:avLst/>
          </a:prstGeom>
          <a:noFill/>
        </p:spPr>
        <p:txBody>
          <a:bodyPr wrap="none" rtlCol="0">
            <a:spAutoFit/>
          </a:bodyPr>
          <a:lstStyle/>
          <a:p>
            <a:r>
              <a:rPr lang="en-US" dirty="0" smtClean="0"/>
              <a:t>T</a:t>
            </a:r>
            <a:endParaRPr lang="en-US" dirty="0"/>
          </a:p>
        </p:txBody>
      </p:sp>
      <p:sp>
        <p:nvSpPr>
          <p:cNvPr id="98" name="Oval 97"/>
          <p:cNvSpPr/>
          <p:nvPr/>
        </p:nvSpPr>
        <p:spPr>
          <a:xfrm>
            <a:off x="528637" y="2279095"/>
            <a:ext cx="295275" cy="31063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Oval 98"/>
          <p:cNvSpPr/>
          <p:nvPr/>
        </p:nvSpPr>
        <p:spPr>
          <a:xfrm>
            <a:off x="538162" y="4407157"/>
            <a:ext cx="295275" cy="310633"/>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TextBox 99"/>
          <p:cNvSpPr txBox="1"/>
          <p:nvPr/>
        </p:nvSpPr>
        <p:spPr>
          <a:xfrm>
            <a:off x="158570" y="1505634"/>
            <a:ext cx="974905" cy="646331"/>
          </a:xfrm>
          <a:prstGeom prst="rect">
            <a:avLst/>
          </a:prstGeom>
          <a:noFill/>
        </p:spPr>
        <p:txBody>
          <a:bodyPr wrap="square" rtlCol="0">
            <a:spAutoFit/>
          </a:bodyPr>
          <a:lstStyle/>
          <a:p>
            <a:r>
              <a:rPr lang="en-US" dirty="0" smtClean="0"/>
              <a:t>Pin = +2dBm</a:t>
            </a:r>
            <a:endParaRPr lang="en-US" dirty="0"/>
          </a:p>
        </p:txBody>
      </p:sp>
      <p:sp>
        <p:nvSpPr>
          <p:cNvPr id="101" name="TextBox 100"/>
          <p:cNvSpPr txBox="1"/>
          <p:nvPr/>
        </p:nvSpPr>
        <p:spPr>
          <a:xfrm>
            <a:off x="304800" y="3957637"/>
            <a:ext cx="4102405" cy="369332"/>
          </a:xfrm>
          <a:prstGeom prst="rect">
            <a:avLst/>
          </a:prstGeom>
          <a:noFill/>
        </p:spPr>
        <p:txBody>
          <a:bodyPr wrap="none" rtlCol="0">
            <a:spAutoFit/>
          </a:bodyPr>
          <a:lstStyle/>
          <a:p>
            <a:r>
              <a:rPr lang="en-US" dirty="0" smtClean="0"/>
              <a:t>Feeds DEMI 10 GHz XVTR ~ 4 dB NF</a:t>
            </a:r>
            <a:endParaRPr lang="en-US" dirty="0"/>
          </a:p>
        </p:txBody>
      </p:sp>
      <p:cxnSp>
        <p:nvCxnSpPr>
          <p:cNvPr id="103" name="Straight Arrow Connector 102"/>
          <p:cNvCxnSpPr/>
          <p:nvPr/>
        </p:nvCxnSpPr>
        <p:spPr>
          <a:xfrm flipH="1">
            <a:off x="833437" y="4262437"/>
            <a:ext cx="300038" cy="14472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05" name="TextBox 104"/>
          <p:cNvSpPr txBox="1"/>
          <p:nvPr/>
        </p:nvSpPr>
        <p:spPr>
          <a:xfrm>
            <a:off x="311853" y="2958106"/>
            <a:ext cx="2044149" cy="369332"/>
          </a:xfrm>
          <a:prstGeom prst="rect">
            <a:avLst/>
          </a:prstGeom>
          <a:noFill/>
        </p:spPr>
        <p:txBody>
          <a:bodyPr wrap="none" rtlCol="0">
            <a:spAutoFit/>
          </a:bodyPr>
          <a:lstStyle/>
          <a:p>
            <a:r>
              <a:rPr lang="en-US" dirty="0" smtClean="0"/>
              <a:t>From DEMI XVTR</a:t>
            </a:r>
            <a:endParaRPr lang="en-US" dirty="0"/>
          </a:p>
        </p:txBody>
      </p:sp>
      <p:cxnSp>
        <p:nvCxnSpPr>
          <p:cNvPr id="107" name="Straight Arrow Connector 106"/>
          <p:cNvCxnSpPr/>
          <p:nvPr/>
        </p:nvCxnSpPr>
        <p:spPr>
          <a:xfrm flipV="1">
            <a:off x="528637" y="2638425"/>
            <a:ext cx="117385" cy="319681"/>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 name="TextBox 2"/>
          <p:cNvSpPr txBox="1"/>
          <p:nvPr/>
        </p:nvSpPr>
        <p:spPr>
          <a:xfrm>
            <a:off x="2054862" y="2022991"/>
            <a:ext cx="1050288" cy="369332"/>
          </a:xfrm>
          <a:prstGeom prst="rect">
            <a:avLst/>
          </a:prstGeom>
          <a:noFill/>
        </p:spPr>
        <p:txBody>
          <a:bodyPr wrap="none" rtlCol="0">
            <a:spAutoFit/>
          </a:bodyPr>
          <a:lstStyle/>
          <a:p>
            <a:r>
              <a:rPr lang="en-US" dirty="0" smtClean="0"/>
              <a:t>+28dBm</a:t>
            </a:r>
            <a:endParaRPr lang="en-US" dirty="0"/>
          </a:p>
        </p:txBody>
      </p:sp>
      <p:sp>
        <p:nvSpPr>
          <p:cNvPr id="6" name="TextBox 5"/>
          <p:cNvSpPr txBox="1"/>
          <p:nvPr/>
        </p:nvSpPr>
        <p:spPr>
          <a:xfrm>
            <a:off x="3429680" y="2013466"/>
            <a:ext cx="1114408" cy="369332"/>
          </a:xfrm>
          <a:prstGeom prst="rect">
            <a:avLst/>
          </a:prstGeom>
          <a:noFill/>
        </p:spPr>
        <p:txBody>
          <a:bodyPr wrap="none" rtlCol="0">
            <a:spAutoFit/>
          </a:bodyPr>
          <a:lstStyle/>
          <a:p>
            <a:r>
              <a:rPr lang="en-US" dirty="0" smtClean="0"/>
              <a:t>+38 </a:t>
            </a:r>
            <a:r>
              <a:rPr lang="en-US" dirty="0" err="1" smtClean="0"/>
              <a:t>dBm</a:t>
            </a:r>
            <a:endParaRPr lang="en-US" dirty="0"/>
          </a:p>
        </p:txBody>
      </p:sp>
    </p:spTree>
    <p:extLst>
      <p:ext uri="{BB962C8B-B14F-4D97-AF65-F5344CB8AC3E}">
        <p14:creationId xmlns:p14="http://schemas.microsoft.com/office/powerpoint/2010/main" val="16131301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GaN</a:t>
            </a:r>
            <a:r>
              <a:rPr lang="en-US" dirty="0" smtClean="0"/>
              <a:t> Power</a:t>
            </a:r>
            <a:endParaRPr lang="en-US" dirty="0"/>
          </a:p>
        </p:txBody>
      </p:sp>
      <p:sp>
        <p:nvSpPr>
          <p:cNvPr id="3" name="Content Placeholder 2"/>
          <p:cNvSpPr>
            <a:spLocks noGrp="1"/>
          </p:cNvSpPr>
          <p:nvPr>
            <p:ph idx="1"/>
          </p:nvPr>
        </p:nvSpPr>
        <p:spPr>
          <a:xfrm>
            <a:off x="457200" y="1600200"/>
            <a:ext cx="4953000" cy="4525963"/>
          </a:xfrm>
        </p:spPr>
        <p:txBody>
          <a:bodyPr/>
          <a:lstStyle/>
          <a:p>
            <a:r>
              <a:rPr lang="en-US" dirty="0" err="1" smtClean="0"/>
              <a:t>Triquent</a:t>
            </a:r>
            <a:r>
              <a:rPr lang="en-US" dirty="0" smtClean="0"/>
              <a:t> (</a:t>
            </a:r>
            <a:r>
              <a:rPr lang="en-US" dirty="0" err="1" smtClean="0"/>
              <a:t>Qorvo</a:t>
            </a:r>
            <a:r>
              <a:rPr lang="en-US" dirty="0" smtClean="0"/>
              <a:t>) has some rather nice but pricey parts for 10 GHz. </a:t>
            </a:r>
          </a:p>
          <a:p>
            <a:r>
              <a:rPr lang="en-US" dirty="0" smtClean="0"/>
              <a:t>Charlie G3WDG did a nice write-up in DUBUS on a 50 w part for 10 GHz- I decided to give this part a try in the rover set-up</a:t>
            </a:r>
          </a:p>
          <a:p>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8</a:t>
            </a:fld>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4394" r="20454"/>
          <a:stretch/>
        </p:blipFill>
        <p:spPr>
          <a:xfrm rot="5400000">
            <a:off x="4674070" y="2031530"/>
            <a:ext cx="4641764" cy="3474305"/>
          </a:xfrm>
          <a:prstGeom prst="rect">
            <a:avLst/>
          </a:prstGeom>
        </p:spPr>
      </p:pic>
    </p:spTree>
    <p:extLst>
      <p:ext uri="{BB962C8B-B14F-4D97-AF65-F5344CB8AC3E}">
        <p14:creationId xmlns:p14="http://schemas.microsoft.com/office/powerpoint/2010/main" val="12723155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TGA2312-FL @ 10 GHz</a:t>
            </a:r>
            <a:endParaRPr lang="en-US" dirty="0"/>
          </a:p>
        </p:txBody>
      </p:sp>
      <p:sp>
        <p:nvSpPr>
          <p:cNvPr id="4" name="Footer Placeholder 3"/>
          <p:cNvSpPr>
            <a:spLocks noGrp="1"/>
          </p:cNvSpPr>
          <p:nvPr>
            <p:ph type="ftr" sz="quarter" idx="10"/>
          </p:nvPr>
        </p:nvSpPr>
        <p:spPr/>
        <p:txBody>
          <a:bodyPr/>
          <a:lstStyle/>
          <a:p>
            <a:pPr>
              <a:defRPr/>
            </a:pPr>
            <a:r>
              <a:rPr lang="en-US" smtClean="0"/>
              <a:t>WWW.NTMS.ORG</a:t>
            </a:r>
            <a:endParaRPr lang="en-US"/>
          </a:p>
        </p:txBody>
      </p:sp>
      <p:sp>
        <p:nvSpPr>
          <p:cNvPr id="5" name="Slide Number Placeholder 4"/>
          <p:cNvSpPr>
            <a:spLocks noGrp="1"/>
          </p:cNvSpPr>
          <p:nvPr>
            <p:ph type="sldNum" sz="quarter" idx="11"/>
          </p:nvPr>
        </p:nvSpPr>
        <p:spPr/>
        <p:txBody>
          <a:bodyPr/>
          <a:lstStyle/>
          <a:p>
            <a:pPr>
              <a:defRPr/>
            </a:pPr>
            <a:fld id="{06F28446-3B44-4184-BE25-97220809C4EA}" type="slidenum">
              <a:rPr lang="en-US" smtClean="0"/>
              <a:pPr>
                <a:defRPr/>
              </a:pPr>
              <a:t>9</a:t>
            </a:fld>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1768" r="11644"/>
          <a:stretch/>
        </p:blipFill>
        <p:spPr>
          <a:xfrm>
            <a:off x="457200" y="1835727"/>
            <a:ext cx="5680364" cy="4171950"/>
          </a:xfrm>
          <a:prstGeom prst="rect">
            <a:avLst/>
          </a:prstGeom>
        </p:spPr>
      </p:pic>
      <p:sp>
        <p:nvSpPr>
          <p:cNvPr id="3" name="TextBox 2"/>
          <p:cNvSpPr txBox="1"/>
          <p:nvPr/>
        </p:nvSpPr>
        <p:spPr>
          <a:xfrm>
            <a:off x="1028893" y="1299811"/>
            <a:ext cx="1518364" cy="369332"/>
          </a:xfrm>
          <a:prstGeom prst="rect">
            <a:avLst/>
          </a:prstGeom>
          <a:noFill/>
        </p:spPr>
        <p:txBody>
          <a:bodyPr wrap="none" rtlCol="0">
            <a:spAutoFit/>
          </a:bodyPr>
          <a:lstStyle/>
          <a:p>
            <a:r>
              <a:rPr lang="en-US" dirty="0" smtClean="0"/>
              <a:t>TGA2312-FL</a:t>
            </a:r>
            <a:endParaRPr lang="en-US" dirty="0"/>
          </a:p>
        </p:txBody>
      </p:sp>
      <p:cxnSp>
        <p:nvCxnSpPr>
          <p:cNvPr id="8" name="Straight Arrow Connector 7"/>
          <p:cNvCxnSpPr/>
          <p:nvPr/>
        </p:nvCxnSpPr>
        <p:spPr>
          <a:xfrm>
            <a:off x="2057400" y="1676400"/>
            <a:ext cx="457200" cy="1447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9" name="TextBox 8"/>
          <p:cNvSpPr txBox="1"/>
          <p:nvPr/>
        </p:nvSpPr>
        <p:spPr>
          <a:xfrm>
            <a:off x="2917234" y="1284797"/>
            <a:ext cx="3223959" cy="369332"/>
          </a:xfrm>
          <a:prstGeom prst="rect">
            <a:avLst/>
          </a:prstGeom>
          <a:noFill/>
        </p:spPr>
        <p:txBody>
          <a:bodyPr wrap="none" rtlCol="0">
            <a:spAutoFit/>
          </a:bodyPr>
          <a:lstStyle/>
          <a:p>
            <a:r>
              <a:rPr lang="en-US" dirty="0" smtClean="0"/>
              <a:t>G3WDG Power Supply Board</a:t>
            </a:r>
            <a:endParaRPr lang="en-US" dirty="0"/>
          </a:p>
        </p:txBody>
      </p:sp>
      <p:cxnSp>
        <p:nvCxnSpPr>
          <p:cNvPr id="11" name="Straight Arrow Connector 10"/>
          <p:cNvCxnSpPr/>
          <p:nvPr/>
        </p:nvCxnSpPr>
        <p:spPr>
          <a:xfrm flipH="1">
            <a:off x="4191000" y="1669143"/>
            <a:ext cx="76200" cy="122645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2" name="TextBox 11"/>
          <p:cNvSpPr txBox="1"/>
          <p:nvPr/>
        </p:nvSpPr>
        <p:spPr>
          <a:xfrm>
            <a:off x="6320969" y="1418272"/>
            <a:ext cx="2133600" cy="1477328"/>
          </a:xfrm>
          <a:prstGeom prst="rect">
            <a:avLst/>
          </a:prstGeom>
          <a:noFill/>
        </p:spPr>
        <p:txBody>
          <a:bodyPr wrap="square" rtlCol="0">
            <a:spAutoFit/>
          </a:bodyPr>
          <a:lstStyle/>
          <a:p>
            <a:r>
              <a:rPr lang="en-US" dirty="0" smtClean="0"/>
              <a:t>50 watt device at 9 dB gain</a:t>
            </a:r>
          </a:p>
          <a:p>
            <a:r>
              <a:rPr lang="en-US" dirty="0" err="1" smtClean="0"/>
              <a:t>Vdd</a:t>
            </a:r>
            <a:r>
              <a:rPr lang="en-US" dirty="0" smtClean="0"/>
              <a:t> = 24V</a:t>
            </a:r>
          </a:p>
          <a:p>
            <a:r>
              <a:rPr lang="en-US" dirty="0" err="1" smtClean="0"/>
              <a:t>Idq</a:t>
            </a:r>
            <a:r>
              <a:rPr lang="en-US" dirty="0" smtClean="0"/>
              <a:t> ~ 2A</a:t>
            </a:r>
          </a:p>
          <a:p>
            <a:r>
              <a:rPr lang="en-US" dirty="0" smtClean="0"/>
              <a:t>Id max = 4.5 to 5A</a:t>
            </a:r>
            <a:endParaRPr lang="en-US" dirty="0"/>
          </a:p>
        </p:txBody>
      </p:sp>
      <p:sp>
        <p:nvSpPr>
          <p:cNvPr id="14" name="TextBox 13"/>
          <p:cNvSpPr txBox="1"/>
          <p:nvPr/>
        </p:nvSpPr>
        <p:spPr>
          <a:xfrm>
            <a:off x="6295569" y="2895600"/>
            <a:ext cx="2514601" cy="3416320"/>
          </a:xfrm>
          <a:prstGeom prst="rect">
            <a:avLst/>
          </a:prstGeom>
          <a:noFill/>
        </p:spPr>
        <p:txBody>
          <a:bodyPr wrap="square" rtlCol="0">
            <a:spAutoFit/>
          </a:bodyPr>
          <a:lstStyle/>
          <a:p>
            <a:r>
              <a:rPr lang="en-US" dirty="0" smtClean="0"/>
              <a:t>Device mounted to a copper or nickel plated aluminum block</a:t>
            </a:r>
          </a:p>
          <a:p>
            <a:endParaRPr lang="en-US" dirty="0"/>
          </a:p>
          <a:p>
            <a:r>
              <a:rPr lang="en-US" dirty="0" smtClean="0"/>
              <a:t>G3WDG can help with the PCB</a:t>
            </a:r>
          </a:p>
          <a:p>
            <a:endParaRPr lang="en-US" dirty="0"/>
          </a:p>
          <a:p>
            <a:r>
              <a:rPr lang="en-US" dirty="0" smtClean="0"/>
              <a:t>Cost $1050 from Mouser but compare at over $3500 for German made amplifiers</a:t>
            </a:r>
            <a:endParaRPr lang="en-US" dirty="0"/>
          </a:p>
        </p:txBody>
      </p:sp>
    </p:spTree>
    <p:extLst>
      <p:ext uri="{BB962C8B-B14F-4D97-AF65-F5344CB8AC3E}">
        <p14:creationId xmlns:p14="http://schemas.microsoft.com/office/powerpoint/2010/main" val="64637537"/>
      </p:ext>
    </p:extLst>
  </p:cSld>
  <p:clrMapOvr>
    <a:masterClrMapping/>
  </p:clrMapOvr>
  <p:timing>
    <p:tnLst>
      <p:par>
        <p:cTn id="1" dur="indefinite" restart="never" nodeType="tmRoot"/>
      </p:par>
    </p:tnLst>
  </p:timing>
</p:sld>
</file>

<file path=ppt/theme/theme1.xml><?xml version="1.0" encoding="utf-8"?>
<a:theme xmlns:a="http://schemas.openxmlformats.org/drawingml/2006/main" name="NTMS_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bodyPr/>
      <a:lstStyle/>
      <a:style>
        <a:lnRef idx="2">
          <a:schemeClr val="dk1"/>
        </a:lnRef>
        <a:fillRef idx="0">
          <a:schemeClr val="dk1"/>
        </a:fillRef>
        <a:effectRef idx="1">
          <a:schemeClr val="dk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NTMS_Template</Template>
  <TotalTime>7182</TotalTime>
  <Words>2412</Words>
  <Application>Microsoft Office PowerPoint</Application>
  <PresentationFormat>On-screen Show (4:3)</PresentationFormat>
  <Paragraphs>296</Paragraphs>
  <Slides>52</Slides>
  <Notes>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52</vt:i4>
      </vt:variant>
    </vt:vector>
  </HeadingPairs>
  <TitlesOfParts>
    <vt:vector size="54" baseType="lpstr">
      <vt:lpstr>NTMS_Template</vt:lpstr>
      <vt:lpstr>Image</vt:lpstr>
      <vt:lpstr>Portable 3 cm EME with a  1 meter Offset Fed Dish  </vt:lpstr>
      <vt:lpstr>10 GHz EME in EM10cf – July 2014</vt:lpstr>
      <vt:lpstr>WA5YWC / W5LUA  Portable 3 cm EME Station</vt:lpstr>
      <vt:lpstr>Next Generation IF</vt:lpstr>
      <vt:lpstr>KX-3 &amp; PX-3 as MW IF</vt:lpstr>
      <vt:lpstr>Next Generation EME Setup</vt:lpstr>
      <vt:lpstr>New LNA / SSPA Feed Assembly</vt:lpstr>
      <vt:lpstr>GaN Power</vt:lpstr>
      <vt:lpstr>TGA2312-FL @ 10 GHz</vt:lpstr>
      <vt:lpstr>G3WDG FET Sequencer Board</vt:lpstr>
      <vt:lpstr>Surplus Corrugated Feed Horn</vt:lpstr>
      <vt:lpstr>New Portable Set-Up</vt:lpstr>
      <vt:lpstr>Improved Feed Platform &amp; Relocation of Feed Support Arms</vt:lpstr>
      <vt:lpstr>Manual EL over EL over AZ Portable Mount </vt:lpstr>
      <vt:lpstr>Feed/LNA/50W SSPA </vt:lpstr>
      <vt:lpstr>Sears Digital Level Used to Calibrate System Elevation</vt:lpstr>
      <vt:lpstr>GR-1216 for Measuring  Sun &amp; Moon Noise</vt:lpstr>
      <vt:lpstr>DL0SHF 10GHz EME Beacon</vt:lpstr>
      <vt:lpstr>Doppler from the Moon</vt:lpstr>
      <vt:lpstr>Doppler Varies with Frequency</vt:lpstr>
      <vt:lpstr>Doppler Options – both stations must agree</vt:lpstr>
      <vt:lpstr>Constant Frequency on Moon “CFOM”</vt:lpstr>
      <vt:lpstr>Constant Frequency on Moon “CFOM”</vt:lpstr>
      <vt:lpstr>Precise Timing is Required </vt:lpstr>
      <vt:lpstr>K5GW DOS Tracking Program</vt:lpstr>
      <vt:lpstr>F1EHN EME System V7.0</vt:lpstr>
      <vt:lpstr>HB9Q Logger</vt:lpstr>
      <vt:lpstr>Results in Rochester, MN in July 2016</vt:lpstr>
      <vt:lpstr>  Microwave Update Conference St. Louis, MO October 13 &amp; 14, 2016</vt:lpstr>
      <vt:lpstr>G3WDG at 2257Z</vt:lpstr>
      <vt:lpstr>OZ1LPR at 2305Z</vt:lpstr>
      <vt:lpstr>OK1KIR at 0033Z</vt:lpstr>
      <vt:lpstr>K5GW QSO </vt:lpstr>
      <vt:lpstr>Big surprise – G4CBW called us!</vt:lpstr>
      <vt:lpstr>Screen at G4CBW – 1.5m dish/75W</vt:lpstr>
      <vt:lpstr>Results in EM48ss</vt:lpstr>
      <vt:lpstr>VK7MO Operating Location at QH19, the most Northerly Grid locator on the Australian mainland</vt:lpstr>
      <vt:lpstr>Grids activated over the last few years on  3 cm EME by Rex VK7MO </vt:lpstr>
      <vt:lpstr>QRA-64D QSO with VK7MO QH24fk</vt:lpstr>
      <vt:lpstr>QRA-64D QSO with VK7MO QH24fk</vt:lpstr>
      <vt:lpstr>QRA-64D QSO with VK7MO QH24fk</vt:lpstr>
      <vt:lpstr>Random QRA-64D QSO with VK7MO QH17hu</vt:lpstr>
      <vt:lpstr>WSJT1.9.1</vt:lpstr>
      <vt:lpstr> “Full Doppler to DX Grid”</vt:lpstr>
      <vt:lpstr>“Own Echo”</vt:lpstr>
      <vt:lpstr> “Constant Frequency on Moon”</vt:lpstr>
      <vt:lpstr> “On DX Echo”</vt:lpstr>
      <vt:lpstr>WSJT  “Call DX”</vt:lpstr>
      <vt:lpstr>Now that you are confused..</vt:lpstr>
      <vt:lpstr>What if you decide to call CQ on a particular frequency?</vt:lpstr>
      <vt:lpstr>Summary</vt:lpstr>
      <vt:lpstr>Thanks for Listening!</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CS_2016_EME_demo</dc:title>
  <dc:creator>Al</dc:creator>
  <cp:lastModifiedBy>Al</cp:lastModifiedBy>
  <cp:revision>160</cp:revision>
  <dcterms:created xsi:type="dcterms:W3CDTF">2016-07-24T02:43:26Z</dcterms:created>
  <dcterms:modified xsi:type="dcterms:W3CDTF">2018-07-27T11:45:26Z</dcterms:modified>
</cp:coreProperties>
</file>